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4"/>
    <p:sldMasterId id="2147484123" r:id="rId5"/>
    <p:sldMasterId id="2147484492" r:id="rId6"/>
  </p:sldMasterIdLst>
  <p:notesMasterIdLst>
    <p:notesMasterId r:id="rId34"/>
  </p:notesMasterIdLst>
  <p:handoutMasterIdLst>
    <p:handoutMasterId r:id="rId35"/>
  </p:handoutMasterIdLst>
  <p:sldIdLst>
    <p:sldId id="3649" r:id="rId7"/>
    <p:sldId id="3678" r:id="rId8"/>
    <p:sldId id="3650" r:id="rId9"/>
    <p:sldId id="3662" r:id="rId10"/>
    <p:sldId id="3651" r:id="rId11"/>
    <p:sldId id="3652" r:id="rId12"/>
    <p:sldId id="3653" r:id="rId13"/>
    <p:sldId id="3654" r:id="rId14"/>
    <p:sldId id="3655" r:id="rId15"/>
    <p:sldId id="3663" r:id="rId16"/>
    <p:sldId id="3657" r:id="rId17"/>
    <p:sldId id="3658" r:id="rId18"/>
    <p:sldId id="3674" r:id="rId19"/>
    <p:sldId id="3656" r:id="rId20"/>
    <p:sldId id="3661" r:id="rId21"/>
    <p:sldId id="3659" r:id="rId22"/>
    <p:sldId id="3664" r:id="rId23"/>
    <p:sldId id="3660" r:id="rId24"/>
    <p:sldId id="3667" r:id="rId25"/>
    <p:sldId id="3668" r:id="rId26"/>
    <p:sldId id="3665" r:id="rId27"/>
    <p:sldId id="3676" r:id="rId28"/>
    <p:sldId id="3677" r:id="rId29"/>
    <p:sldId id="3666" r:id="rId30"/>
    <p:sldId id="3675" r:id="rId31"/>
    <p:sldId id="3670" r:id="rId32"/>
    <p:sldId id="3680" r:id="rId33"/>
  </p:sldIdLst>
  <p:sldSz cx="9144000" cy="6858000" type="screen4x3"/>
  <p:notesSz cx="7010400" cy="9296400"/>
  <p:defaultTextStyle>
    <a:defPPr>
      <a:defRPr lang="en-US"/>
    </a:defPPr>
    <a:lvl1pPr algn="ct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1400"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1400"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1400"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1400" kern="1200">
        <a:solidFill>
          <a:schemeClr val="tx1"/>
        </a:solidFill>
        <a:latin typeface="Times New Roman" pitchFamily="18" charset="0"/>
        <a:ea typeface="+mn-ea"/>
        <a:cs typeface="+mn-cs"/>
      </a:defRPr>
    </a:lvl5pPr>
    <a:lvl6pPr marL="2286000" algn="l" defTabSz="914400" rtl="0" eaLnBrk="1" latinLnBrk="0" hangingPunct="1">
      <a:defRPr sz="1400" kern="1200">
        <a:solidFill>
          <a:schemeClr val="tx1"/>
        </a:solidFill>
        <a:latin typeface="Times New Roman" pitchFamily="18" charset="0"/>
        <a:ea typeface="+mn-ea"/>
        <a:cs typeface="+mn-cs"/>
      </a:defRPr>
    </a:lvl6pPr>
    <a:lvl7pPr marL="2743200" algn="l" defTabSz="914400" rtl="0" eaLnBrk="1" latinLnBrk="0" hangingPunct="1">
      <a:defRPr sz="1400" kern="1200">
        <a:solidFill>
          <a:schemeClr val="tx1"/>
        </a:solidFill>
        <a:latin typeface="Times New Roman" pitchFamily="18" charset="0"/>
        <a:ea typeface="+mn-ea"/>
        <a:cs typeface="+mn-cs"/>
      </a:defRPr>
    </a:lvl7pPr>
    <a:lvl8pPr marL="3200400" algn="l" defTabSz="914400" rtl="0" eaLnBrk="1" latinLnBrk="0" hangingPunct="1">
      <a:defRPr sz="1400" kern="1200">
        <a:solidFill>
          <a:schemeClr val="tx1"/>
        </a:solidFill>
        <a:latin typeface="Times New Roman" pitchFamily="18" charset="0"/>
        <a:ea typeface="+mn-ea"/>
        <a:cs typeface="+mn-cs"/>
      </a:defRPr>
    </a:lvl8pPr>
    <a:lvl9pPr marL="3657600" algn="l" defTabSz="914400" rtl="0" eaLnBrk="1" latinLnBrk="0" hangingPunct="1">
      <a:defRPr sz="1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1299">
          <p15:clr>
            <a:srgbClr val="A4A3A4"/>
          </p15:clr>
        </p15:guide>
        <p15:guide id="2" pos="107">
          <p15:clr>
            <a:srgbClr val="A4A3A4"/>
          </p15:clr>
        </p15:guide>
      </p15:sldGuideLst>
    </p:ext>
    <p:ext uri="{2D200454-40CA-4A62-9FC3-DE9A4176ACB9}">
      <p15:notesGuideLst xmlns:p15="http://schemas.microsoft.com/office/powerpoint/2012/main">
        <p15:guide id="1" orient="horz" pos="2928">
          <p15:clr>
            <a:srgbClr val="A4A3A4"/>
          </p15:clr>
        </p15:guide>
        <p15:guide id="2" pos="220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FFF00"/>
    <a:srgbClr val="009900"/>
    <a:srgbClr val="0000FF"/>
    <a:srgbClr val="99CCFF"/>
    <a:srgbClr val="00FF00"/>
    <a:srgbClr val="FF9900"/>
    <a:srgbClr val="000099"/>
    <a:srgbClr val="99FF99"/>
    <a:srgbClr val="66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563" autoAdjust="0"/>
    <p:restoredTop sz="87760" autoAdjust="0"/>
  </p:normalViewPr>
  <p:slideViewPr>
    <p:cSldViewPr snapToGrid="0">
      <p:cViewPr varScale="1">
        <p:scale>
          <a:sx n="100" d="100"/>
          <a:sy n="100" d="100"/>
        </p:scale>
        <p:origin x="2610" y="72"/>
      </p:cViewPr>
      <p:guideLst>
        <p:guide orient="horz" pos="1299"/>
        <p:guide pos="107"/>
      </p:guideLst>
    </p:cSldViewPr>
  </p:slideViewPr>
  <p:outlineViewPr>
    <p:cViewPr>
      <p:scale>
        <a:sx n="25" d="100"/>
        <a:sy n="25"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p:cViewPr>
        <p:scale>
          <a:sx n="50" d="100"/>
          <a:sy n="50" d="100"/>
        </p:scale>
        <p:origin x="3672" y="1518"/>
      </p:cViewPr>
      <p:guideLst>
        <p:guide orient="horz" pos="2928"/>
        <p:guide pos="2206"/>
      </p:guideLst>
    </p:cSldViewPr>
  </p:notesViewPr>
  <p:gridSpacing cx="75895" cy="75895"/>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bwMode="auto">
          <a:xfrm>
            <a:off x="1" y="2"/>
            <a:ext cx="3038475" cy="460375"/>
          </a:xfrm>
          <a:prstGeom prst="rect">
            <a:avLst/>
          </a:prstGeom>
          <a:noFill/>
          <a:ln w="12700">
            <a:noFill/>
            <a:miter lim="800000"/>
            <a:headEnd/>
            <a:tailEnd/>
          </a:ln>
          <a:effectLst/>
        </p:spPr>
        <p:txBody>
          <a:bodyPr vert="horz" wrap="square" lIns="92173" tIns="46085" rIns="92173" bIns="46085" numCol="1" anchor="t" anchorCtr="0" compatLnSpc="1">
            <a:prstTxWarp prst="textNoShape">
              <a:avLst/>
            </a:prstTxWarp>
          </a:bodyPr>
          <a:lstStyle>
            <a:lvl1pPr algn="l" defTabSz="921708">
              <a:defRPr sz="1200">
                <a:latin typeface="Arial" charset="0"/>
              </a:defRPr>
            </a:lvl1pPr>
          </a:lstStyle>
          <a:p>
            <a:pPr>
              <a:defRPr/>
            </a:pPr>
            <a:endParaRPr lang="en-US" dirty="0"/>
          </a:p>
        </p:txBody>
      </p:sp>
      <p:sp>
        <p:nvSpPr>
          <p:cNvPr id="82947" name="Rectangle 3"/>
          <p:cNvSpPr>
            <a:spLocks noGrp="1" noChangeArrowheads="1"/>
          </p:cNvSpPr>
          <p:nvPr>
            <p:ph type="dt" sz="quarter" idx="1"/>
          </p:nvPr>
        </p:nvSpPr>
        <p:spPr bwMode="auto">
          <a:xfrm>
            <a:off x="3975100" y="2"/>
            <a:ext cx="3035301" cy="460375"/>
          </a:xfrm>
          <a:prstGeom prst="rect">
            <a:avLst/>
          </a:prstGeom>
          <a:noFill/>
          <a:ln w="12700">
            <a:noFill/>
            <a:miter lim="800000"/>
            <a:headEnd/>
            <a:tailEnd/>
          </a:ln>
          <a:effectLst/>
        </p:spPr>
        <p:txBody>
          <a:bodyPr vert="horz" wrap="square" lIns="92173" tIns="46085" rIns="92173" bIns="46085" numCol="1" anchor="t" anchorCtr="0" compatLnSpc="1">
            <a:prstTxWarp prst="textNoShape">
              <a:avLst/>
            </a:prstTxWarp>
          </a:bodyPr>
          <a:lstStyle>
            <a:lvl1pPr algn="r" defTabSz="921708">
              <a:defRPr sz="1200">
                <a:latin typeface="Arial" charset="0"/>
              </a:defRPr>
            </a:lvl1pPr>
          </a:lstStyle>
          <a:p>
            <a:pPr>
              <a:defRPr/>
            </a:pPr>
            <a:endParaRPr lang="en-US" dirty="0"/>
          </a:p>
        </p:txBody>
      </p:sp>
      <p:sp>
        <p:nvSpPr>
          <p:cNvPr id="82948" name="Rectangle 4"/>
          <p:cNvSpPr>
            <a:spLocks noGrp="1" noChangeArrowheads="1"/>
          </p:cNvSpPr>
          <p:nvPr>
            <p:ph type="ftr" sz="quarter" idx="2"/>
          </p:nvPr>
        </p:nvSpPr>
        <p:spPr bwMode="auto">
          <a:xfrm>
            <a:off x="1" y="8821738"/>
            <a:ext cx="3038475" cy="461962"/>
          </a:xfrm>
          <a:prstGeom prst="rect">
            <a:avLst/>
          </a:prstGeom>
          <a:noFill/>
          <a:ln w="12700">
            <a:noFill/>
            <a:miter lim="800000"/>
            <a:headEnd/>
            <a:tailEnd/>
          </a:ln>
          <a:effectLst/>
        </p:spPr>
        <p:txBody>
          <a:bodyPr vert="horz" wrap="square" lIns="92173" tIns="46085" rIns="92173" bIns="46085" numCol="1" anchor="b" anchorCtr="0" compatLnSpc="1">
            <a:prstTxWarp prst="textNoShape">
              <a:avLst/>
            </a:prstTxWarp>
          </a:bodyPr>
          <a:lstStyle>
            <a:lvl1pPr algn="l" defTabSz="921708">
              <a:defRPr sz="1200">
                <a:latin typeface="Arial" charset="0"/>
              </a:defRPr>
            </a:lvl1pPr>
          </a:lstStyle>
          <a:p>
            <a:pPr>
              <a:defRPr/>
            </a:pPr>
            <a:endParaRPr lang="en-US" dirty="0"/>
          </a:p>
        </p:txBody>
      </p:sp>
      <p:sp>
        <p:nvSpPr>
          <p:cNvPr id="82949" name="Rectangle 5"/>
          <p:cNvSpPr>
            <a:spLocks noGrp="1" noChangeArrowheads="1"/>
          </p:cNvSpPr>
          <p:nvPr>
            <p:ph type="sldNum" sz="quarter" idx="3"/>
          </p:nvPr>
        </p:nvSpPr>
        <p:spPr bwMode="auto">
          <a:xfrm>
            <a:off x="3975100" y="8821738"/>
            <a:ext cx="3035301" cy="461962"/>
          </a:xfrm>
          <a:prstGeom prst="rect">
            <a:avLst/>
          </a:prstGeom>
          <a:noFill/>
          <a:ln w="12700">
            <a:noFill/>
            <a:miter lim="800000"/>
            <a:headEnd/>
            <a:tailEnd/>
          </a:ln>
          <a:effectLst/>
        </p:spPr>
        <p:txBody>
          <a:bodyPr vert="horz" wrap="square" lIns="92173" tIns="46085" rIns="92173" bIns="46085" numCol="1" anchor="b" anchorCtr="0" compatLnSpc="1">
            <a:prstTxWarp prst="textNoShape">
              <a:avLst/>
            </a:prstTxWarp>
          </a:bodyPr>
          <a:lstStyle>
            <a:lvl1pPr algn="r" defTabSz="921708">
              <a:defRPr sz="1200">
                <a:latin typeface="Arial" charset="0"/>
              </a:defRPr>
            </a:lvl1pPr>
          </a:lstStyle>
          <a:p>
            <a:pPr>
              <a:defRPr/>
            </a:pPr>
            <a:fld id="{0C42320C-C241-4744-A5E1-0D493D4F090D}" type="slidenum">
              <a:rPr lang="en-US"/>
              <a:pPr>
                <a:defRPr/>
              </a:pPr>
              <a:t>‹#›</a:t>
            </a:fld>
            <a:endParaRPr lang="en-US" dirty="0"/>
          </a:p>
        </p:txBody>
      </p:sp>
    </p:spTree>
    <p:extLst>
      <p:ext uri="{BB962C8B-B14F-4D97-AF65-F5344CB8AC3E}">
        <p14:creationId xmlns:p14="http://schemas.microsoft.com/office/powerpoint/2010/main" val="1836424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1" y="1"/>
            <a:ext cx="3038475" cy="465138"/>
          </a:xfrm>
          <a:prstGeom prst="rect">
            <a:avLst/>
          </a:prstGeom>
          <a:noFill/>
          <a:ln w="9525">
            <a:noFill/>
            <a:miter lim="800000"/>
            <a:headEnd/>
            <a:tailEnd/>
          </a:ln>
          <a:effectLst/>
        </p:spPr>
        <p:txBody>
          <a:bodyPr vert="horz" wrap="square" lIns="92173" tIns="46085" rIns="92173" bIns="46085" numCol="1" anchor="t" anchorCtr="0" compatLnSpc="1">
            <a:prstTxWarp prst="textNoShape">
              <a:avLst/>
            </a:prstTxWarp>
          </a:bodyPr>
          <a:lstStyle>
            <a:lvl1pPr algn="l" defTabSz="921708">
              <a:defRPr sz="1200">
                <a:latin typeface="Arial" charset="0"/>
              </a:defRPr>
            </a:lvl1pPr>
          </a:lstStyle>
          <a:p>
            <a:pPr>
              <a:defRPr/>
            </a:pPr>
            <a:endParaRPr lang="en-US" dirty="0"/>
          </a:p>
        </p:txBody>
      </p:sp>
      <p:sp>
        <p:nvSpPr>
          <p:cNvPr id="39939" name="Rectangle 3"/>
          <p:cNvSpPr>
            <a:spLocks noGrp="1" noChangeArrowheads="1"/>
          </p:cNvSpPr>
          <p:nvPr>
            <p:ph type="dt" idx="1"/>
          </p:nvPr>
        </p:nvSpPr>
        <p:spPr bwMode="auto">
          <a:xfrm>
            <a:off x="3975100" y="1"/>
            <a:ext cx="3035301" cy="465138"/>
          </a:xfrm>
          <a:prstGeom prst="rect">
            <a:avLst/>
          </a:prstGeom>
          <a:noFill/>
          <a:ln w="9525">
            <a:noFill/>
            <a:miter lim="800000"/>
            <a:headEnd/>
            <a:tailEnd/>
          </a:ln>
          <a:effectLst/>
        </p:spPr>
        <p:txBody>
          <a:bodyPr vert="horz" wrap="square" lIns="92173" tIns="46085" rIns="92173" bIns="46085" numCol="1" anchor="t" anchorCtr="0" compatLnSpc="1">
            <a:prstTxWarp prst="textNoShape">
              <a:avLst/>
            </a:prstTxWarp>
          </a:bodyPr>
          <a:lstStyle>
            <a:lvl1pPr algn="r" defTabSz="921708">
              <a:defRPr sz="1200">
                <a:latin typeface="Arial" charset="0"/>
              </a:defRPr>
            </a:lvl1pPr>
          </a:lstStyle>
          <a:p>
            <a:pPr>
              <a:defRPr/>
            </a:pPr>
            <a:endParaRPr lang="en-US" dirty="0"/>
          </a:p>
        </p:txBody>
      </p:sp>
      <p:sp>
        <p:nvSpPr>
          <p:cNvPr id="61444" name="Rectangle 4"/>
          <p:cNvSpPr>
            <a:spLocks noGrp="1" noRot="1" noChangeAspect="1" noChangeArrowheads="1" noTextEdit="1"/>
          </p:cNvSpPr>
          <p:nvPr>
            <p:ph type="sldImg" idx="2"/>
          </p:nvPr>
        </p:nvSpPr>
        <p:spPr bwMode="auto">
          <a:xfrm>
            <a:off x="1179513" y="696913"/>
            <a:ext cx="4649787" cy="3486150"/>
          </a:xfrm>
          <a:prstGeom prst="rect">
            <a:avLst/>
          </a:prstGeom>
          <a:noFill/>
          <a:ln w="9525">
            <a:solidFill>
              <a:srgbClr val="000000"/>
            </a:solidFill>
            <a:miter lim="800000"/>
            <a:headEnd/>
            <a:tailEnd/>
          </a:ln>
        </p:spPr>
      </p:sp>
      <p:sp>
        <p:nvSpPr>
          <p:cNvPr id="39941" name="Rectangle 5"/>
          <p:cNvSpPr>
            <a:spLocks noGrp="1" noChangeArrowheads="1"/>
          </p:cNvSpPr>
          <p:nvPr>
            <p:ph type="body" sz="quarter" idx="3"/>
          </p:nvPr>
        </p:nvSpPr>
        <p:spPr bwMode="auto">
          <a:xfrm>
            <a:off x="935039" y="4418015"/>
            <a:ext cx="5140325" cy="4181475"/>
          </a:xfrm>
          <a:prstGeom prst="rect">
            <a:avLst/>
          </a:prstGeom>
          <a:noFill/>
          <a:ln w="9525">
            <a:noFill/>
            <a:miter lim="800000"/>
            <a:headEnd/>
            <a:tailEnd/>
          </a:ln>
          <a:effectLst/>
        </p:spPr>
        <p:txBody>
          <a:bodyPr vert="horz" wrap="square" lIns="92173" tIns="46085" rIns="92173" bIns="4608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9942" name="Rectangle 6"/>
          <p:cNvSpPr>
            <a:spLocks noGrp="1" noChangeArrowheads="1"/>
          </p:cNvSpPr>
          <p:nvPr>
            <p:ph type="ftr" sz="quarter" idx="4"/>
          </p:nvPr>
        </p:nvSpPr>
        <p:spPr bwMode="auto">
          <a:xfrm>
            <a:off x="1" y="8831265"/>
            <a:ext cx="3038475" cy="465137"/>
          </a:xfrm>
          <a:prstGeom prst="rect">
            <a:avLst/>
          </a:prstGeom>
          <a:noFill/>
          <a:ln w="9525">
            <a:noFill/>
            <a:miter lim="800000"/>
            <a:headEnd/>
            <a:tailEnd/>
          </a:ln>
          <a:effectLst/>
        </p:spPr>
        <p:txBody>
          <a:bodyPr vert="horz" wrap="square" lIns="92173" tIns="46085" rIns="92173" bIns="46085" numCol="1" anchor="b" anchorCtr="0" compatLnSpc="1">
            <a:prstTxWarp prst="textNoShape">
              <a:avLst/>
            </a:prstTxWarp>
          </a:bodyPr>
          <a:lstStyle>
            <a:lvl1pPr algn="l" defTabSz="921708">
              <a:defRPr sz="1200">
                <a:latin typeface="Arial" charset="0"/>
              </a:defRPr>
            </a:lvl1pPr>
          </a:lstStyle>
          <a:p>
            <a:pPr>
              <a:defRPr/>
            </a:pPr>
            <a:endParaRPr lang="en-US" dirty="0"/>
          </a:p>
        </p:txBody>
      </p:sp>
      <p:sp>
        <p:nvSpPr>
          <p:cNvPr id="39943" name="Rectangle 7"/>
          <p:cNvSpPr>
            <a:spLocks noGrp="1" noChangeArrowheads="1"/>
          </p:cNvSpPr>
          <p:nvPr>
            <p:ph type="sldNum" sz="quarter" idx="5"/>
          </p:nvPr>
        </p:nvSpPr>
        <p:spPr bwMode="auto">
          <a:xfrm>
            <a:off x="3975100" y="8831265"/>
            <a:ext cx="3035301" cy="465137"/>
          </a:xfrm>
          <a:prstGeom prst="rect">
            <a:avLst/>
          </a:prstGeom>
          <a:noFill/>
          <a:ln w="9525">
            <a:noFill/>
            <a:miter lim="800000"/>
            <a:headEnd/>
            <a:tailEnd/>
          </a:ln>
          <a:effectLst/>
        </p:spPr>
        <p:txBody>
          <a:bodyPr vert="horz" wrap="square" lIns="92173" tIns="46085" rIns="92173" bIns="46085" numCol="1" anchor="b" anchorCtr="0" compatLnSpc="1">
            <a:prstTxWarp prst="textNoShape">
              <a:avLst/>
            </a:prstTxWarp>
          </a:bodyPr>
          <a:lstStyle>
            <a:lvl1pPr algn="r" defTabSz="921708">
              <a:defRPr sz="1200">
                <a:latin typeface="Arial" charset="0"/>
              </a:defRPr>
            </a:lvl1pPr>
          </a:lstStyle>
          <a:p>
            <a:pPr>
              <a:defRPr/>
            </a:pPr>
            <a:fld id="{8F64F1A3-A36D-42C7-AB1C-ADA9FAC884C5}" type="slidenum">
              <a:rPr lang="en-US"/>
              <a:pPr>
                <a:defRPr/>
              </a:pPr>
              <a:t>‹#›</a:t>
            </a:fld>
            <a:endParaRPr lang="en-US" dirty="0"/>
          </a:p>
        </p:txBody>
      </p:sp>
    </p:spTree>
    <p:extLst>
      <p:ext uri="{BB962C8B-B14F-4D97-AF65-F5344CB8AC3E}">
        <p14:creationId xmlns:p14="http://schemas.microsoft.com/office/powerpoint/2010/main" val="11302264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Introduction; if</a:t>
            </a:r>
            <a:r>
              <a:rPr lang="en-US" baseline="0" dirty="0" smtClean="0"/>
              <a:t> anyone has to use the restroom, please do so as quietly as you can as we go along.</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1</a:t>
            </a:fld>
            <a:endParaRPr lang="en-US" dirty="0"/>
          </a:p>
        </p:txBody>
      </p:sp>
    </p:spTree>
    <p:extLst>
      <p:ext uri="{BB962C8B-B14F-4D97-AF65-F5344CB8AC3E}">
        <p14:creationId xmlns:p14="http://schemas.microsoft.com/office/powerpoint/2010/main" val="2954660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Topics to cover</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2</a:t>
            </a:fld>
            <a:endParaRPr lang="en-US" dirty="0"/>
          </a:p>
        </p:txBody>
      </p:sp>
    </p:spTree>
    <p:extLst>
      <p:ext uri="{BB962C8B-B14F-4D97-AF65-F5344CB8AC3E}">
        <p14:creationId xmlns:p14="http://schemas.microsoft.com/office/powerpoint/2010/main" val="1472857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The</a:t>
            </a:r>
            <a:r>
              <a:rPr lang="en-US" baseline="0" dirty="0" smtClean="0"/>
              <a:t> intent of today’s presentation is to explain the importance of feedback, the preparation necessary to build the ‘Whole Airman Concept’, and debunk some misnomers about career progression to ensure the right emphasis is being placed on the right priorities.</a:t>
            </a:r>
            <a:endParaRPr lang="en-US" dirty="0" smtClean="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3</a:t>
            </a:fld>
            <a:endParaRPr lang="en-US" dirty="0"/>
          </a:p>
        </p:txBody>
      </p:sp>
    </p:spTree>
    <p:extLst>
      <p:ext uri="{BB962C8B-B14F-4D97-AF65-F5344CB8AC3E}">
        <p14:creationId xmlns:p14="http://schemas.microsoft.com/office/powerpoint/2010/main" val="940766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me start by asking a question… ”How many of you have been faced with this scenario?” (PAUSE)… “What was it that made us think that we deserved to be</a:t>
            </a:r>
            <a:r>
              <a:rPr lang="en-US" baseline="0" dirty="0" smtClean="0"/>
              <a:t> far right in every category?” (</a:t>
            </a:r>
            <a:r>
              <a:rPr lang="en-US" dirty="0" smtClean="0"/>
              <a:t>Debunk “entitlement” mindset) </a:t>
            </a:r>
            <a:r>
              <a:rPr lang="en-US" baseline="0" dirty="0" smtClean="0"/>
              <a:t>“How could we have known ahead of time whether we were exceeding expectations or not?”</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4</a:t>
            </a:fld>
            <a:endParaRPr lang="en-US" dirty="0"/>
          </a:p>
        </p:txBody>
      </p:sp>
    </p:spTree>
    <p:extLst>
      <p:ext uri="{BB962C8B-B14F-4D97-AF65-F5344CB8AC3E}">
        <p14:creationId xmlns:p14="http://schemas.microsoft.com/office/powerpoint/2010/main" val="493207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American</a:t>
            </a:r>
            <a:r>
              <a:rPr lang="en-US" baseline="0" dirty="0" smtClean="0"/>
              <a:t> Economist, Steven Levitt</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5</a:t>
            </a:fld>
            <a:endParaRPr lang="en-US" dirty="0"/>
          </a:p>
        </p:txBody>
      </p:sp>
    </p:spTree>
    <p:extLst>
      <p:ext uri="{BB962C8B-B14F-4D97-AF65-F5344CB8AC3E}">
        <p14:creationId xmlns:p14="http://schemas.microsoft.com/office/powerpoint/2010/main" val="2496897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Where</a:t>
            </a:r>
            <a:r>
              <a:rPr lang="en-US" baseline="0" dirty="0" smtClean="0"/>
              <a:t> do you see your subordinates one year from now?  What about five years from now?  What about ten?  If you envision them in a leadership position, who helped get them there?</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6</a:t>
            </a:fld>
            <a:endParaRPr lang="en-US" dirty="0"/>
          </a:p>
        </p:txBody>
      </p:sp>
    </p:spTree>
    <p:extLst>
      <p:ext uri="{BB962C8B-B14F-4D97-AF65-F5344CB8AC3E}">
        <p14:creationId xmlns:p14="http://schemas.microsoft.com/office/powerpoint/2010/main" val="3206161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American writer on business management practices, Tom Peters.  It’s not just supervisors that have a part in the feedback process either…</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7</a:t>
            </a:fld>
            <a:endParaRPr lang="en-US" dirty="0"/>
          </a:p>
        </p:txBody>
      </p:sp>
    </p:spTree>
    <p:extLst>
      <p:ext uri="{BB962C8B-B14F-4D97-AF65-F5344CB8AC3E}">
        <p14:creationId xmlns:p14="http://schemas.microsoft.com/office/powerpoint/2010/main" val="1523938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8</a:t>
            </a:fld>
            <a:endParaRPr lang="en-US" dirty="0"/>
          </a:p>
        </p:txBody>
      </p:sp>
    </p:spTree>
    <p:extLst>
      <p:ext uri="{BB962C8B-B14F-4D97-AF65-F5344CB8AC3E}">
        <p14:creationId xmlns:p14="http://schemas.microsoft.com/office/powerpoint/2010/main" val="3621928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American writer, pastor,</a:t>
            </a:r>
            <a:r>
              <a:rPr lang="en-US" baseline="0" dirty="0" smtClean="0"/>
              <a:t> and renowned leadership speaker, Dr. John Maxwell. // One of easiest daily habits we could change now to benefit our careers in the future is by capturing information about bullets more often and as close to the event as possible.  We’ll talk more about that in the upcoming slides.</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9</a:t>
            </a:fld>
            <a:endParaRPr lang="en-US" dirty="0"/>
          </a:p>
        </p:txBody>
      </p:sp>
    </p:spTree>
    <p:extLst>
      <p:ext uri="{BB962C8B-B14F-4D97-AF65-F5344CB8AC3E}">
        <p14:creationId xmlns:p14="http://schemas.microsoft.com/office/powerpoint/2010/main" val="2993335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10</a:t>
            </a:fld>
            <a:endParaRPr lang="en-US" dirty="0"/>
          </a:p>
        </p:txBody>
      </p:sp>
    </p:spTree>
    <p:extLst>
      <p:ext uri="{BB962C8B-B14F-4D97-AF65-F5344CB8AC3E}">
        <p14:creationId xmlns:p14="http://schemas.microsoft.com/office/powerpoint/2010/main" val="3146085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The intent</a:t>
            </a:r>
            <a:r>
              <a:rPr lang="en-US" baseline="0" dirty="0" smtClean="0"/>
              <a:t> here is simply placing all of the information surrounding an event into its appropriate category; formal bullet structure could be accomplished later.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(NEXT SLIDE SET-UP): </a:t>
            </a:r>
            <a:r>
              <a:rPr lang="en-US" dirty="0" smtClean="0"/>
              <a:t>I have another question for everyone… “Who in here considers themselves a great bullet writer?”</a:t>
            </a:r>
          </a:p>
          <a:p>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11</a:t>
            </a:fld>
            <a:endParaRPr lang="en-US" dirty="0"/>
          </a:p>
        </p:txBody>
      </p:sp>
    </p:spTree>
    <p:extLst>
      <p:ext uri="{BB962C8B-B14F-4D97-AF65-F5344CB8AC3E}">
        <p14:creationId xmlns:p14="http://schemas.microsoft.com/office/powerpoint/2010/main" val="3329709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no bullet writing opportunities</a:t>
            </a:r>
            <a:r>
              <a:rPr lang="en-US" baseline="0" dirty="0" smtClean="0"/>
              <a:t> exist, create one.</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12</a:t>
            </a:fld>
            <a:endParaRPr lang="en-US" dirty="0"/>
          </a:p>
        </p:txBody>
      </p:sp>
    </p:spTree>
    <p:extLst>
      <p:ext uri="{BB962C8B-B14F-4D97-AF65-F5344CB8AC3E}">
        <p14:creationId xmlns:p14="http://schemas.microsoft.com/office/powerpoint/2010/main" val="1492040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13</a:t>
            </a:fld>
            <a:endParaRPr lang="en-US" dirty="0"/>
          </a:p>
        </p:txBody>
      </p:sp>
    </p:spTree>
    <p:extLst>
      <p:ext uri="{BB962C8B-B14F-4D97-AF65-F5344CB8AC3E}">
        <p14:creationId xmlns:p14="http://schemas.microsoft.com/office/powerpoint/2010/main" val="8796470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Highlight</a:t>
            </a:r>
            <a:r>
              <a:rPr lang="en-US" baseline="0" dirty="0" smtClean="0"/>
              <a:t> a few key bullets to emphasize the supervisor’s (mentor’s) role</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14</a:t>
            </a:fld>
            <a:endParaRPr lang="en-US" dirty="0"/>
          </a:p>
        </p:txBody>
      </p:sp>
    </p:spTree>
    <p:extLst>
      <p:ext uri="{BB962C8B-B14F-4D97-AF65-F5344CB8AC3E}">
        <p14:creationId xmlns:p14="http://schemas.microsoft.com/office/powerpoint/2010/main" val="4109587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Highlight</a:t>
            </a:r>
            <a:r>
              <a:rPr lang="en-US" baseline="0" dirty="0" smtClean="0"/>
              <a:t> a few key bullets to emphasize the subordinate’s (mentee’s) role</a:t>
            </a:r>
            <a:endParaRPr lang="en-US" dirty="0" smtClean="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15</a:t>
            </a:fld>
            <a:endParaRPr lang="en-US" dirty="0"/>
          </a:p>
        </p:txBody>
      </p:sp>
    </p:spTree>
    <p:extLst>
      <p:ext uri="{BB962C8B-B14F-4D97-AF65-F5344CB8AC3E}">
        <p14:creationId xmlns:p14="http://schemas.microsoft.com/office/powerpoint/2010/main" val="27441117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DEVELOPMENT: “</a:t>
            </a:r>
            <a:r>
              <a:rPr lang="en-US" baseline="0" dirty="0" smtClean="0"/>
              <a:t>Have your subordinates performed any community involvement or led any events?”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TALENT &amp; SKILL: </a:t>
            </a:r>
            <a:r>
              <a:rPr lang="en-US" dirty="0" smtClean="0"/>
              <a:t>“Are your</a:t>
            </a:r>
            <a:r>
              <a:rPr lang="en-US" baseline="0" dirty="0" smtClean="0"/>
              <a:t> subordinates extremely talented at something in particular that the unit, Wing, or Air Force could benefit from?”</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As supervisors, it is our responsibility to recognize the path our Airmen are currently on, the one they should be on, and what it takes to guide them in the right direction</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16</a:t>
            </a:fld>
            <a:endParaRPr lang="en-US" dirty="0"/>
          </a:p>
        </p:txBody>
      </p:sp>
    </p:spTree>
    <p:extLst>
      <p:ext uri="{BB962C8B-B14F-4D97-AF65-F5344CB8AC3E}">
        <p14:creationId xmlns:p14="http://schemas.microsoft.com/office/powerpoint/2010/main" val="4245960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a:t>
            </a:r>
            <a:r>
              <a:rPr lang="en-US" baseline="0" dirty="0" smtClean="0"/>
              <a:t> must take stock in your own careers and discuss your interests with your supervisors.  The decisions you make today impact your career intentions of the future.</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17</a:t>
            </a:fld>
            <a:endParaRPr lang="en-US" dirty="0"/>
          </a:p>
        </p:txBody>
      </p:sp>
    </p:spTree>
    <p:extLst>
      <p:ext uri="{BB962C8B-B14F-4D97-AF65-F5344CB8AC3E}">
        <p14:creationId xmlns:p14="http://schemas.microsoft.com/office/powerpoint/2010/main" val="831794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18</a:t>
            </a:fld>
            <a:endParaRPr lang="en-US" dirty="0"/>
          </a:p>
        </p:txBody>
      </p:sp>
    </p:spTree>
    <p:extLst>
      <p:ext uri="{BB962C8B-B14F-4D97-AF65-F5344CB8AC3E}">
        <p14:creationId xmlns:p14="http://schemas.microsoft.com/office/powerpoint/2010/main" val="1968498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Understand what’s important… We</a:t>
            </a:r>
            <a:r>
              <a:rPr lang="en-US" baseline="0" dirty="0" smtClean="0"/>
              <a:t> shouldn’t concern ourselves with the board process itself… our focus should be the deliberate development of our Airman who, in turn, have records that reflect the achievements the board looks for when deciding whether or not they’re ready for the increased responsibility.</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19</a:t>
            </a:fld>
            <a:endParaRPr lang="en-US" dirty="0"/>
          </a:p>
        </p:txBody>
      </p:sp>
    </p:spTree>
    <p:extLst>
      <p:ext uri="{BB962C8B-B14F-4D97-AF65-F5344CB8AC3E}">
        <p14:creationId xmlns:p14="http://schemas.microsoft.com/office/powerpoint/2010/main" val="1602352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worth noting that not</a:t>
            </a:r>
            <a:r>
              <a:rPr lang="en-US" baseline="0" dirty="0" smtClean="0"/>
              <a:t> every board is the same and factors may differ slightly from one to the other.  A great resource to gauge what an upcoming board’s priorities might be is to reference the previous year’s Formal Board Charge, which can be found on myPers under the Promotions section.</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20</a:t>
            </a:fld>
            <a:endParaRPr lang="en-US" dirty="0"/>
          </a:p>
        </p:txBody>
      </p:sp>
    </p:spTree>
    <p:extLst>
      <p:ext uri="{BB962C8B-B14F-4D97-AF65-F5344CB8AC3E}">
        <p14:creationId xmlns:p14="http://schemas.microsoft.com/office/powerpoint/2010/main" val="23246539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Avoid</a:t>
            </a:r>
            <a:r>
              <a:rPr lang="en-US" baseline="0" dirty="0" smtClean="0"/>
              <a:t> using future roles that: 1.) aren’t in line with realistic career progression, 2.) you know the subordinate is not ready for, 3.) or the role isn’t possible for them to attain </a:t>
            </a:r>
          </a:p>
          <a:p>
            <a:r>
              <a:rPr lang="en-US" baseline="0" dirty="0" smtClean="0"/>
              <a:t>(i.e. listing Commander as a future role for an enlisted member or Flight Chief for a Staff Sergeant who has never supervised anyone)</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21</a:t>
            </a:fld>
            <a:endParaRPr lang="en-US" dirty="0"/>
          </a:p>
        </p:txBody>
      </p:sp>
    </p:spTree>
    <p:extLst>
      <p:ext uri="{BB962C8B-B14F-4D97-AF65-F5344CB8AC3E}">
        <p14:creationId xmlns:p14="http://schemas.microsoft.com/office/powerpoint/2010/main" val="39635278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end-of-reporting feedback should not come as a surprise to the subordinate if the feedback process itself was followed.</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22</a:t>
            </a:fld>
            <a:endParaRPr lang="en-US" dirty="0"/>
          </a:p>
        </p:txBody>
      </p:sp>
    </p:spTree>
    <p:extLst>
      <p:ext uri="{BB962C8B-B14F-4D97-AF65-F5344CB8AC3E}">
        <p14:creationId xmlns:p14="http://schemas.microsoft.com/office/powerpoint/2010/main" val="748358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Click to add notes</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23</a:t>
            </a:fld>
            <a:endParaRPr lang="en-US" dirty="0"/>
          </a:p>
        </p:txBody>
      </p:sp>
    </p:spTree>
    <p:extLst>
      <p:ext uri="{BB962C8B-B14F-4D97-AF65-F5344CB8AC3E}">
        <p14:creationId xmlns:p14="http://schemas.microsoft.com/office/powerpoint/2010/main" val="16466122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have seen instances where the work wasn’t put in to ensure the same or similar actions weren’t already included in a previous decoration</a:t>
            </a:r>
            <a:r>
              <a:rPr lang="en-US" baseline="0" dirty="0" smtClean="0"/>
              <a:t> and that cannot happen.  Do the research and thoroughly review all three EPRs AND previous decoration citations within the same performance period to avoid this incident.</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24</a:t>
            </a:fld>
            <a:endParaRPr lang="en-US" dirty="0"/>
          </a:p>
        </p:txBody>
      </p:sp>
    </p:spTree>
    <p:extLst>
      <p:ext uri="{BB962C8B-B14F-4D97-AF65-F5344CB8AC3E}">
        <p14:creationId xmlns:p14="http://schemas.microsoft.com/office/powerpoint/2010/main" val="7573001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25</a:t>
            </a:fld>
            <a:endParaRPr lang="en-US" dirty="0"/>
          </a:p>
        </p:txBody>
      </p:sp>
    </p:spTree>
    <p:extLst>
      <p:ext uri="{BB962C8B-B14F-4D97-AF65-F5344CB8AC3E}">
        <p14:creationId xmlns:p14="http://schemas.microsoft.com/office/powerpoint/2010/main" val="2014829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EPRRC (Enlisted Promotion References and Requirements Catalog), eWORLD (Electronic WAPS Online Reference Library Database), Air Force Handbook-1</a:t>
            </a:r>
            <a:r>
              <a:rPr lang="en-US" baseline="0" dirty="0" smtClean="0"/>
              <a:t> (Found on e-Pubs)</a:t>
            </a:r>
            <a:endParaRPr lang="en-US" dirty="0" smtClean="0"/>
          </a:p>
          <a:p>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26</a:t>
            </a:fld>
            <a:endParaRPr lang="en-US" dirty="0"/>
          </a:p>
        </p:txBody>
      </p:sp>
    </p:spTree>
    <p:extLst>
      <p:ext uri="{BB962C8B-B14F-4D97-AF65-F5344CB8AC3E}">
        <p14:creationId xmlns:p14="http://schemas.microsoft.com/office/powerpoint/2010/main" val="28922387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of these categories</a:t>
            </a:r>
            <a:r>
              <a:rPr lang="en-US" baseline="0" dirty="0" smtClean="0"/>
              <a:t> combined help to make up the ‘Whole Airman Concept’</a:t>
            </a:r>
            <a:endParaRPr lang="en-US" dirty="0"/>
          </a:p>
        </p:txBody>
      </p:sp>
      <p:sp>
        <p:nvSpPr>
          <p:cNvPr id="4" name="Slide Number Placeholder 3"/>
          <p:cNvSpPr>
            <a:spLocks noGrp="1"/>
          </p:cNvSpPr>
          <p:nvPr>
            <p:ph type="sldNum" sz="quarter" idx="10"/>
          </p:nvPr>
        </p:nvSpPr>
        <p:spPr/>
        <p:txBody>
          <a:bodyPr/>
          <a:lstStyle/>
          <a:p>
            <a:pPr>
              <a:defRPr/>
            </a:pPr>
            <a:fld id="{8F64F1A3-A36D-42C7-AB1C-ADA9FAC884C5}" type="slidenum">
              <a:rPr lang="en-US" smtClean="0"/>
              <a:pPr>
                <a:defRPr/>
              </a:pPr>
              <a:t>27</a:t>
            </a:fld>
            <a:endParaRPr lang="en-US" dirty="0"/>
          </a:p>
        </p:txBody>
      </p:sp>
    </p:spTree>
    <p:extLst>
      <p:ext uri="{BB962C8B-B14F-4D97-AF65-F5344CB8AC3E}">
        <p14:creationId xmlns:p14="http://schemas.microsoft.com/office/powerpoint/2010/main" val="26798250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vmlDrawing" Target="../drawings/vmlDrawing2.v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Line 2"/>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defRPr/>
            </a:pPr>
            <a:endParaRPr lang="en-US" dirty="0"/>
          </a:p>
        </p:txBody>
      </p:sp>
      <p:sp>
        <p:nvSpPr>
          <p:cNvPr id="4" name="Text Box 3"/>
          <p:cNvSpPr txBox="1">
            <a:spLocks noChangeArrowheads="1"/>
          </p:cNvSpPr>
          <p:nvPr/>
        </p:nvSpPr>
        <p:spPr bwMode="auto">
          <a:xfrm>
            <a:off x="1270000" y="1233488"/>
            <a:ext cx="6553200" cy="396875"/>
          </a:xfrm>
          <a:prstGeom prst="rect">
            <a:avLst/>
          </a:prstGeom>
          <a:noFill/>
          <a:ln w="9525">
            <a:noFill/>
            <a:miter lim="800000"/>
            <a:headEnd/>
            <a:tailEnd/>
          </a:ln>
          <a:effectLst/>
        </p:spPr>
        <p:txBody>
          <a:bodyPr lIns="91205" tIns="45604" rIns="91205" bIns="45604">
            <a:spAutoFit/>
          </a:bodyPr>
          <a:lstStyle/>
          <a:p>
            <a:pPr>
              <a:spcBef>
                <a:spcPct val="50000"/>
              </a:spcBef>
              <a:defRPr/>
            </a:pPr>
            <a:r>
              <a:rPr lang="en-US" sz="2000" b="1" i="1" dirty="0">
                <a:latin typeface="Century Schoolbook" pitchFamily="18" charset="0"/>
              </a:rPr>
              <a:t>SAM FOX…Perfection is Our Standard!</a:t>
            </a:r>
          </a:p>
        </p:txBody>
      </p:sp>
      <p:sp>
        <p:nvSpPr>
          <p:cNvPr id="5" name="Line 4"/>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defRPr/>
            </a:pPr>
            <a:endParaRPr lang="en-US" dirty="0"/>
          </a:p>
        </p:txBody>
      </p:sp>
      <p:sp>
        <p:nvSpPr>
          <p:cNvPr id="6" name="Text Box 5"/>
          <p:cNvSpPr txBox="1">
            <a:spLocks noChangeArrowheads="1"/>
          </p:cNvSpPr>
          <p:nvPr/>
        </p:nvSpPr>
        <p:spPr bwMode="auto">
          <a:xfrm>
            <a:off x="2701925" y="500063"/>
            <a:ext cx="3689350" cy="641350"/>
          </a:xfrm>
          <a:prstGeom prst="rect">
            <a:avLst/>
          </a:prstGeom>
          <a:noFill/>
          <a:ln w="9525">
            <a:noFill/>
            <a:miter lim="800000"/>
            <a:headEnd/>
            <a:tailEnd/>
          </a:ln>
          <a:effectLst/>
        </p:spPr>
        <p:txBody>
          <a:bodyPr wrap="none" lIns="91205" tIns="45604" rIns="91205" bIns="45604">
            <a:spAutoFit/>
          </a:bodyPr>
          <a:lstStyle/>
          <a:p>
            <a:pPr>
              <a:defRPr/>
            </a:pPr>
            <a:r>
              <a:rPr lang="en-US" sz="3600" b="1" i="1" dirty="0">
                <a:latin typeface="Arial" charset="0"/>
              </a:rPr>
              <a:t>89th Airlift Wing</a:t>
            </a:r>
          </a:p>
        </p:txBody>
      </p:sp>
      <p:graphicFrame>
        <p:nvGraphicFramePr>
          <p:cNvPr id="7" name="Object 7"/>
          <p:cNvGraphicFramePr>
            <a:graphicFrameLocks noChangeAspect="1"/>
          </p:cNvGraphicFramePr>
          <p:nvPr/>
        </p:nvGraphicFramePr>
        <p:xfrm>
          <a:off x="277813" y="3581400"/>
          <a:ext cx="2619375" cy="2619375"/>
        </p:xfrm>
        <a:graphic>
          <a:graphicData uri="http://schemas.openxmlformats.org/presentationml/2006/ole">
            <mc:AlternateContent xmlns:mc="http://schemas.openxmlformats.org/markup-compatibility/2006">
              <mc:Choice xmlns:v="urn:schemas-microsoft-com:vml" Requires="v">
                <p:oleObj spid="_x0000_s133746" name="Photo Editor Photo" r:id="rId3" imgW="1371429" imgH="1371429" progId="">
                  <p:embed/>
                </p:oleObj>
              </mc:Choice>
              <mc:Fallback>
                <p:oleObj name="Photo Editor Photo" r:id="rId3" imgW="1371429" imgH="1371429" progId="">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813" y="3581400"/>
                        <a:ext cx="2619375" cy="261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148614" name="Rectangle 6"/>
          <p:cNvSpPr>
            <a:spLocks noGrp="1" noChangeArrowheads="1"/>
          </p:cNvSpPr>
          <p:nvPr>
            <p:ph type="ctrTitle"/>
          </p:nvPr>
        </p:nvSpPr>
        <p:spPr>
          <a:xfrm>
            <a:off x="276225" y="1962150"/>
            <a:ext cx="8486775" cy="1600200"/>
          </a:xfrm>
        </p:spPr>
        <p:txBody>
          <a:bodyPr/>
          <a:lstStyle>
            <a:lvl1pPr>
              <a:defRPr sz="4400" i="0"/>
            </a:lvl1pPr>
          </a:lstStyle>
          <a:p>
            <a:r>
              <a:rPr lang="en-US"/>
              <a:t>Click to edit Master 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76225" y="1504950"/>
            <a:ext cx="4122738" cy="4743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51363" y="1504950"/>
            <a:ext cx="4122737" cy="4743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5425" y="0"/>
            <a:ext cx="2098675"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76225" y="0"/>
            <a:ext cx="614680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81088" y="0"/>
            <a:ext cx="71437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76225" y="1504950"/>
            <a:ext cx="4122738" cy="47434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51363" y="1504950"/>
            <a:ext cx="4122737" cy="47434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276225" y="0"/>
            <a:ext cx="8397875" cy="6248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81088" y="0"/>
            <a:ext cx="714375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76225" y="1504950"/>
            <a:ext cx="8397875" cy="4743450"/>
          </a:xfrm>
        </p:spPr>
        <p:txBody>
          <a:bodyPr/>
          <a:lstStyle/>
          <a:p>
            <a:pPr lvl="0"/>
            <a:endParaRPr lang="en-US" noProof="0" dirty="0" smtClean="0"/>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081088" y="0"/>
            <a:ext cx="714375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276225" y="1504950"/>
            <a:ext cx="8397875" cy="4743450"/>
          </a:xfrm>
        </p:spPr>
        <p:txBody>
          <a:bodyPr/>
          <a:lstStyle/>
          <a:p>
            <a:pPr lvl="0"/>
            <a:endParaRPr lang="en-US" noProof="0" dirty="0" smtClean="0"/>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D5098F1-13DE-4EEF-A0BA-2019F39E4CAE}" type="datetimeFigureOut">
              <a:rPr lang="en-US"/>
              <a:pPr>
                <a:defRPr/>
              </a:pPr>
              <a:t>5/4/2018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C13B16F-B90B-4489-A2AF-1DC329250262}" type="slidenum">
              <a:rPr lang="en-US"/>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7F0B020-52A1-4A40-81EE-8ACF57121EEF}" type="datetimeFigureOut">
              <a:rPr lang="en-US"/>
              <a:pPr>
                <a:defRPr/>
              </a:pPr>
              <a:t>5/4/2018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D5F4728-38B8-4324-B28F-59A518B0991F}"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6A96675-CDC8-4B2B-A485-6F549232C60F}" type="datetimeFigureOut">
              <a:rPr lang="en-US"/>
              <a:pPr>
                <a:defRPr/>
              </a:pPr>
              <a:t>5/4/2018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57337A1-A171-443E-B596-0BAABCFAA289}" type="slidenum">
              <a:rPr lang="en-US"/>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B6FBC6A-FEF7-40F5-B9B8-910B57B0EDB9}" type="datetimeFigureOut">
              <a:rPr lang="en-US"/>
              <a:pPr>
                <a:defRPr/>
              </a:pPr>
              <a:t>5/4/2018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1906D0A-714C-4E3D-972A-BD34739C87F4}" type="slidenum">
              <a:rPr lang="en-US"/>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7512919-214A-48AD-93D2-380783746CBD}" type="datetimeFigureOut">
              <a:rPr lang="en-US"/>
              <a:pPr>
                <a:defRPr/>
              </a:pPr>
              <a:t>5/4/2018</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91698BA-D153-4565-91AC-4C1E448B8B86}" type="slidenum">
              <a:rPr lang="en-US"/>
              <a:pPr>
                <a:defRPr/>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A276744-5D91-4753-BA16-B7049EF20540}" type="datetimeFigureOut">
              <a:rPr lang="en-US"/>
              <a:pPr>
                <a:defRPr/>
              </a:pPr>
              <a:t>5/4/2018</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A21B712C-868C-4EAF-B3BE-AFEA88CF6ABA}" type="slidenum">
              <a:rPr lang="en-US"/>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09BF285-1D6A-4453-A414-AA872638E059}" type="datetimeFigureOut">
              <a:rPr lang="en-US"/>
              <a:pPr>
                <a:defRPr/>
              </a:pPr>
              <a:t>5/4/2018</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E5F9DFCB-38EC-4DBC-9B6A-542C5B5AA047}" type="slidenum">
              <a:rPr lang="en-US"/>
              <a:pPr>
                <a:defRPr/>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A4C2E03-FE3C-4A0F-97D6-DB6D8C726957}" type="datetimeFigureOut">
              <a:rPr lang="en-US"/>
              <a:pPr>
                <a:defRPr/>
              </a:pPr>
              <a:t>5/4/2018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F4AD2B4F-9981-472B-9252-A2A80D6D0F79}" type="slidenum">
              <a:rPr lang="en-US"/>
              <a:pPr>
                <a:defRPr/>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A3FB157-9343-495C-AF45-C78070FE6EFB}" type="datetimeFigureOut">
              <a:rPr lang="en-US"/>
              <a:pPr>
                <a:defRPr/>
              </a:pPr>
              <a:t>5/4/2018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2945420-CEB7-430F-8991-D7A2B069C97C}" type="slidenum">
              <a:rPr lang="en-US"/>
              <a:pPr>
                <a:defRPr/>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98B85DD-7F7B-47C4-814C-06E20CE88142}" type="datetimeFigureOut">
              <a:rPr lang="en-US"/>
              <a:pPr>
                <a:defRPr/>
              </a:pPr>
              <a:t>5/4/2018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2B0801A-AE5C-414E-A51B-76A270E88B00}" type="slidenum">
              <a:rPr lang="en-US"/>
              <a:pPr>
                <a:defRPr/>
              </a:pPr>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4D6D03B-9AAE-4ED1-ABB7-2D387731DBC0}" type="datetimeFigureOut">
              <a:rPr lang="en-US"/>
              <a:pPr>
                <a:defRPr/>
              </a:pPr>
              <a:t>5/4/2018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7175A86-7AE9-4A58-A397-50FD70AD4254}" type="slidenum">
              <a:rPr lang="en-US"/>
              <a:pPr>
                <a:defRPr/>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DEDBB7E-484A-4939-B1EE-D132513B98E9}" type="datetimeFigureOut">
              <a:rPr lang="en-US"/>
              <a:pPr>
                <a:defRPr/>
              </a:pPr>
              <a:t>5/4/2018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776D369-46F1-4B5E-BA62-3E7694C82CCE}" type="slidenum">
              <a:rPr lang="en-US"/>
              <a:pPr>
                <a:defRPr/>
              </a:pPr>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B19C4F5-5650-49C2-90E8-18E4B3704F27}" type="datetimeFigureOut">
              <a:rPr lang="en-US"/>
              <a:pPr>
                <a:defRPr/>
              </a:pPr>
              <a:t>5/4/2018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27BCD9A-D16B-443D-81EB-EE743B2D8881}" type="slidenum">
              <a:rPr lang="en-US"/>
              <a:pPr>
                <a:defRPr/>
              </a:pPr>
              <a:t>‹#›</a:t>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7D18CCB-BAA0-4CCA-8B27-CBE47B00CE15}" type="datetimeFigureOut">
              <a:rPr lang="en-US"/>
              <a:pPr>
                <a:defRPr/>
              </a:pPr>
              <a:t>5/4/2018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FD93626-AD4E-4725-B4A2-E09FB8DA0E7E}" type="slidenum">
              <a:rPr lang="en-US"/>
              <a:pPr>
                <a:defRPr/>
              </a:pPr>
              <a:t>‹#›</a:t>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B983B75-4BFC-4094-AFF4-678A8FE3628B}" type="datetimeFigureOut">
              <a:rPr lang="en-US"/>
              <a:pPr>
                <a:defRPr/>
              </a:pPr>
              <a:t>5/4/2018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67351C9-30AE-4296-8D49-6B5D700C9BE6}" type="slidenum">
              <a:rPr lang="en-US"/>
              <a:pPr>
                <a:defRPr/>
              </a:pPr>
              <a:t>‹#›</a:t>
            </a:fld>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9E22237-B388-4D99-A702-0AC9DFB54C28}" type="datetimeFigureOut">
              <a:rPr lang="en-US"/>
              <a:pPr>
                <a:defRPr/>
              </a:pPr>
              <a:t>5/4/2018</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3F59DC75-28EB-4951-B4CF-A5E83DFB10AB}" type="slidenum">
              <a:rPr lang="en-US"/>
              <a:pPr>
                <a:defRPr/>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CE8D4C6-DB3B-4BE4-968F-A5142532CCA8}" type="datetimeFigureOut">
              <a:rPr lang="en-US"/>
              <a:pPr>
                <a:defRPr/>
              </a:pPr>
              <a:t>5/4/2018</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37D1A461-84F3-4A58-BE55-B3AE86327293}" type="slidenum">
              <a:rPr lang="en-US"/>
              <a:pPr>
                <a:defRPr/>
              </a:pPr>
              <a:t>‹#›</a:t>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F83E4ED-7442-4BDD-B5EE-B49119021EC0}" type="datetimeFigureOut">
              <a:rPr lang="en-US"/>
              <a:pPr>
                <a:defRPr/>
              </a:pPr>
              <a:t>5/4/2018</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39DB9363-3AAE-4232-B221-4AD74671B647}" type="slidenum">
              <a:rPr lang="en-US"/>
              <a:pPr>
                <a:defRPr/>
              </a:pPr>
              <a:t>‹#›</a:t>
            </a:fld>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FBE0EC3-1900-48CE-9503-CFD10EB3EFB6}" type="datetimeFigureOut">
              <a:rPr lang="en-US"/>
              <a:pPr>
                <a:defRPr/>
              </a:pPr>
              <a:t>5/4/2018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E3E7385-54C8-4A66-B8B1-3EE8623744CA}" type="slidenum">
              <a:rPr lang="en-US"/>
              <a:pPr>
                <a:defRPr/>
              </a:pPr>
              <a:t>‹#›</a:t>
            </a:fld>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5B309CE-A115-48F0-90BC-DD5F37E60C50}" type="datetimeFigureOut">
              <a:rPr lang="en-US"/>
              <a:pPr>
                <a:defRPr/>
              </a:pPr>
              <a:t>5/4/2018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DADD0F1-BC13-48E7-A0DA-1E54F969A1E5}" type="slidenum">
              <a:rPr lang="en-US"/>
              <a:pPr>
                <a:defRPr/>
              </a:pPr>
              <a:t>‹#›</a:t>
            </a:fld>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BB4FD2C-2E46-409A-A259-E8AB09621845}" type="datetimeFigureOut">
              <a:rPr lang="en-US"/>
              <a:pPr>
                <a:defRPr/>
              </a:pPr>
              <a:t>5/4/2018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F04D576-856F-46D6-B621-FFD2BCCE4586}" type="slidenum">
              <a:rPr lang="en-US"/>
              <a:pPr>
                <a:defRPr/>
              </a:pPr>
              <a:t>‹#›</a:t>
            </a:fld>
            <a:endParaRPr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509D8F3-459C-4C05-8CB9-98D5D1495772}" type="datetimeFigureOut">
              <a:rPr lang="en-US"/>
              <a:pPr>
                <a:defRPr/>
              </a:pPr>
              <a:t>5/4/2018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684697E-507D-4C92-9513-A4146B245729}"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vmlDrawing" Target="../drawings/vmlDrawing1.vml"/><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2.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3.wmf"/><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vmlDrawing" Target="../drawings/vmlDrawing3.v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6" Type="http://schemas.openxmlformats.org/officeDocument/2006/relationships/image" Target="../media/image2.wmf"/><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1.pn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oleObject" Target="../embeddings/oleObject3.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47586" name="Text Box 2"/>
          <p:cNvSpPr txBox="1">
            <a:spLocks noChangeArrowheads="1"/>
          </p:cNvSpPr>
          <p:nvPr/>
        </p:nvSpPr>
        <p:spPr bwMode="auto">
          <a:xfrm>
            <a:off x="1295400" y="6491288"/>
            <a:ext cx="6553200" cy="336550"/>
          </a:xfrm>
          <a:prstGeom prst="rect">
            <a:avLst/>
          </a:prstGeom>
          <a:noFill/>
          <a:ln w="9525">
            <a:noFill/>
            <a:miter lim="800000"/>
            <a:headEnd/>
            <a:tailEnd/>
          </a:ln>
          <a:effectLst/>
        </p:spPr>
        <p:txBody>
          <a:bodyPr lIns="91205" tIns="45604" rIns="91205" bIns="45604">
            <a:spAutoFit/>
          </a:bodyPr>
          <a:lstStyle/>
          <a:p>
            <a:pPr>
              <a:spcBef>
                <a:spcPct val="50000"/>
              </a:spcBef>
              <a:defRPr/>
            </a:pPr>
            <a:r>
              <a:rPr lang="en-US" sz="1600" b="1" i="1" dirty="0">
                <a:latin typeface="Century Schoolbook" pitchFamily="18" charset="0"/>
              </a:rPr>
              <a:t>SAM FOX…Perfection is Our Standard!</a:t>
            </a:r>
          </a:p>
        </p:txBody>
      </p:sp>
      <p:sp>
        <p:nvSpPr>
          <p:cNvPr id="1029" name="Rectangle 3"/>
          <p:cNvSpPr>
            <a:spLocks noGrp="1" noChangeArrowheads="1"/>
          </p:cNvSpPr>
          <p:nvPr>
            <p:ph type="title"/>
          </p:nvPr>
        </p:nvSpPr>
        <p:spPr bwMode="auto">
          <a:xfrm>
            <a:off x="1081088" y="0"/>
            <a:ext cx="7143750" cy="1143000"/>
          </a:xfrm>
          <a:prstGeom prst="rect">
            <a:avLst/>
          </a:prstGeom>
          <a:noFill/>
          <a:ln w="9525">
            <a:noFill/>
            <a:miter lim="800000"/>
            <a:headEnd/>
            <a:tailEnd/>
          </a:ln>
        </p:spPr>
        <p:txBody>
          <a:bodyPr vert="horz" wrap="square" lIns="91205" tIns="45604" rIns="91205" bIns="45604" numCol="1" anchor="ctr" anchorCtr="0" compatLnSpc="1">
            <a:prstTxWarp prst="textNoShape">
              <a:avLst/>
            </a:prstTxWarp>
          </a:bodyPr>
          <a:lstStyle/>
          <a:p>
            <a:pPr lvl="0"/>
            <a:r>
              <a:rPr lang="en-US" smtClean="0"/>
              <a:t>Click to edit Master title style</a:t>
            </a:r>
          </a:p>
        </p:txBody>
      </p:sp>
      <p:sp>
        <p:nvSpPr>
          <p:cNvPr id="14147588" name="Line 4"/>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defRPr/>
            </a:pPr>
            <a:endParaRPr lang="en-US" dirty="0"/>
          </a:p>
        </p:txBody>
      </p:sp>
      <p:sp>
        <p:nvSpPr>
          <p:cNvPr id="14147589" name="Line 5"/>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defRPr/>
            </a:pPr>
            <a:endParaRPr lang="en-US" dirty="0"/>
          </a:p>
        </p:txBody>
      </p:sp>
      <p:sp>
        <p:nvSpPr>
          <p:cNvPr id="1032" name="Rectangle 6"/>
          <p:cNvSpPr>
            <a:spLocks noGrp="1" noChangeArrowheads="1"/>
          </p:cNvSpPr>
          <p:nvPr>
            <p:ph type="body" idx="1"/>
          </p:nvPr>
        </p:nvSpPr>
        <p:spPr bwMode="auto">
          <a:xfrm>
            <a:off x="276225" y="1504950"/>
            <a:ext cx="8397875" cy="4743450"/>
          </a:xfrm>
          <a:prstGeom prst="rect">
            <a:avLst/>
          </a:prstGeom>
          <a:noFill/>
          <a:ln w="9525">
            <a:noFill/>
            <a:miter lim="800000"/>
            <a:headEnd/>
            <a:tailEnd/>
          </a:ln>
        </p:spPr>
        <p:txBody>
          <a:bodyPr vert="horz" wrap="square" lIns="91205" tIns="45604" rIns="91205" bIns="4560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0"/>
            <a:r>
              <a:rPr lang="en-US" smtClean="0"/>
              <a:t>2nd Bullet</a:t>
            </a:r>
          </a:p>
        </p:txBody>
      </p:sp>
      <p:graphicFrame>
        <p:nvGraphicFramePr>
          <p:cNvPr id="1026" name="Object 7"/>
          <p:cNvGraphicFramePr>
            <a:graphicFrameLocks noChangeAspect="1"/>
          </p:cNvGraphicFramePr>
          <p:nvPr/>
        </p:nvGraphicFramePr>
        <p:xfrm>
          <a:off x="304800" y="76200"/>
          <a:ext cx="1123950" cy="1047750"/>
        </p:xfrm>
        <a:graphic>
          <a:graphicData uri="http://schemas.openxmlformats.org/presentationml/2006/ole">
            <mc:AlternateContent xmlns:mc="http://schemas.openxmlformats.org/markup-compatibility/2006">
              <mc:Choice xmlns:v="urn:schemas-microsoft-com:vml" Requires="v">
                <p:oleObj spid="_x0000_s1650" name="Photo Editor Photo" r:id="rId18" imgW="1371429" imgH="1371429" progId="">
                  <p:embed/>
                </p:oleObj>
              </mc:Choice>
              <mc:Fallback>
                <p:oleObj name="Photo Editor Photo" r:id="rId18" imgW="1371429" imgH="1371429" progId="">
                  <p:embed/>
                  <p:pic>
                    <p:nvPicPr>
                      <p:cNvPr id="0" name="Object 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04800" y="76200"/>
                        <a:ext cx="1123950" cy="1047750"/>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pic>
        <p:nvPicPr>
          <p:cNvPr id="1033" name="Picture 8"/>
          <p:cNvPicPr>
            <a:picLocks noChangeArrowheads="1"/>
          </p:cNvPicPr>
          <p:nvPr/>
        </p:nvPicPr>
        <p:blipFill>
          <a:blip r:embed="rId20"/>
          <a:srcRect/>
          <a:stretch>
            <a:fillRect/>
          </a:stretch>
        </p:blipFill>
        <p:spPr bwMode="auto">
          <a:xfrm>
            <a:off x="8077200" y="152400"/>
            <a:ext cx="825500" cy="8001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5233" r:id="rId1"/>
    <p:sldLayoutId id="2147485197" r:id="rId2"/>
    <p:sldLayoutId id="2147485198" r:id="rId3"/>
    <p:sldLayoutId id="2147485199" r:id="rId4"/>
    <p:sldLayoutId id="2147485200" r:id="rId5"/>
    <p:sldLayoutId id="2147485201" r:id="rId6"/>
    <p:sldLayoutId id="2147485202" r:id="rId7"/>
    <p:sldLayoutId id="2147485203" r:id="rId8"/>
    <p:sldLayoutId id="2147485204" r:id="rId9"/>
    <p:sldLayoutId id="2147485205" r:id="rId10"/>
    <p:sldLayoutId id="2147485206" r:id="rId11"/>
    <p:sldLayoutId id="2147485207" r:id="rId12"/>
    <p:sldLayoutId id="2147485208" r:id="rId13"/>
    <p:sldLayoutId id="2147485209" r:id="rId14"/>
    <p:sldLayoutId id="2147485210" r:id="rId15"/>
  </p:sldLayoutIdLst>
  <p:transition/>
  <p:txStyles>
    <p:titleStyle>
      <a:lvl1pPr algn="ctr" rtl="0" eaLnBrk="0" fontAlgn="base" hangingPunct="0">
        <a:spcBef>
          <a:spcPct val="0"/>
        </a:spcBef>
        <a:spcAft>
          <a:spcPct val="0"/>
        </a:spcAft>
        <a:defRPr sz="3600" b="1" i="1">
          <a:solidFill>
            <a:srgbClr val="151C77"/>
          </a:solidFill>
          <a:latin typeface="+mj-lt"/>
          <a:ea typeface="+mj-ea"/>
          <a:cs typeface="+mj-cs"/>
        </a:defRPr>
      </a:lvl1pPr>
      <a:lvl2pPr algn="ctr" rtl="0" eaLnBrk="0" fontAlgn="base" hangingPunct="0">
        <a:spcBef>
          <a:spcPct val="0"/>
        </a:spcBef>
        <a:spcAft>
          <a:spcPct val="0"/>
        </a:spcAft>
        <a:defRPr sz="3600" b="1" i="1">
          <a:solidFill>
            <a:srgbClr val="151C77"/>
          </a:solidFill>
          <a:latin typeface="Arial" charset="0"/>
        </a:defRPr>
      </a:lvl2pPr>
      <a:lvl3pPr algn="ctr" rtl="0" eaLnBrk="0" fontAlgn="base" hangingPunct="0">
        <a:spcBef>
          <a:spcPct val="0"/>
        </a:spcBef>
        <a:spcAft>
          <a:spcPct val="0"/>
        </a:spcAft>
        <a:defRPr sz="3600" b="1" i="1">
          <a:solidFill>
            <a:srgbClr val="151C77"/>
          </a:solidFill>
          <a:latin typeface="Arial" charset="0"/>
        </a:defRPr>
      </a:lvl3pPr>
      <a:lvl4pPr algn="ctr" rtl="0" eaLnBrk="0" fontAlgn="base" hangingPunct="0">
        <a:spcBef>
          <a:spcPct val="0"/>
        </a:spcBef>
        <a:spcAft>
          <a:spcPct val="0"/>
        </a:spcAft>
        <a:defRPr sz="3600" b="1" i="1">
          <a:solidFill>
            <a:srgbClr val="151C77"/>
          </a:solidFill>
          <a:latin typeface="Arial" charset="0"/>
        </a:defRPr>
      </a:lvl4pPr>
      <a:lvl5pPr algn="ctr" rtl="0" eaLnBrk="0" fontAlgn="base" hangingPunct="0">
        <a:spcBef>
          <a:spcPct val="0"/>
        </a:spcBef>
        <a:spcAft>
          <a:spcPct val="0"/>
        </a:spcAft>
        <a:defRPr sz="3600" b="1" i="1">
          <a:solidFill>
            <a:srgbClr val="151C77"/>
          </a:solidFill>
          <a:latin typeface="Arial" charset="0"/>
        </a:defRPr>
      </a:lvl5pPr>
      <a:lvl6pPr marL="457200" algn="ctr" rtl="0" eaLnBrk="0" fontAlgn="base" hangingPunct="0">
        <a:spcBef>
          <a:spcPct val="0"/>
        </a:spcBef>
        <a:spcAft>
          <a:spcPct val="0"/>
        </a:spcAft>
        <a:defRPr sz="3600" b="1" i="1">
          <a:solidFill>
            <a:srgbClr val="151C77"/>
          </a:solidFill>
          <a:latin typeface="Arial" charset="0"/>
        </a:defRPr>
      </a:lvl6pPr>
      <a:lvl7pPr marL="914400" algn="ctr" rtl="0" eaLnBrk="0" fontAlgn="base" hangingPunct="0">
        <a:spcBef>
          <a:spcPct val="0"/>
        </a:spcBef>
        <a:spcAft>
          <a:spcPct val="0"/>
        </a:spcAft>
        <a:defRPr sz="3600" b="1" i="1">
          <a:solidFill>
            <a:srgbClr val="151C77"/>
          </a:solidFill>
          <a:latin typeface="Arial" charset="0"/>
        </a:defRPr>
      </a:lvl7pPr>
      <a:lvl8pPr marL="1371600" algn="ctr" rtl="0" eaLnBrk="0" fontAlgn="base" hangingPunct="0">
        <a:spcBef>
          <a:spcPct val="0"/>
        </a:spcBef>
        <a:spcAft>
          <a:spcPct val="0"/>
        </a:spcAft>
        <a:defRPr sz="3600" b="1" i="1">
          <a:solidFill>
            <a:srgbClr val="151C77"/>
          </a:solidFill>
          <a:latin typeface="Arial" charset="0"/>
        </a:defRPr>
      </a:lvl8pPr>
      <a:lvl9pPr marL="1828800" algn="ctr" rtl="0" eaLnBrk="0" fontAlgn="base" hangingPunct="0">
        <a:spcBef>
          <a:spcPct val="0"/>
        </a:spcBef>
        <a:spcAft>
          <a:spcPct val="0"/>
        </a:spcAft>
        <a:defRPr sz="3600" b="1" i="1">
          <a:solidFill>
            <a:srgbClr val="151C77"/>
          </a:solidFill>
          <a:latin typeface="Arial" charset="0"/>
        </a:defRPr>
      </a:lvl9pPr>
    </p:titleStyle>
    <p:bodyStyle>
      <a:lvl1pPr marL="285750" indent="-285750" algn="l" rtl="0" eaLnBrk="0" fontAlgn="base" hangingPunct="0">
        <a:spcBef>
          <a:spcPct val="50000"/>
        </a:spcBef>
        <a:spcAft>
          <a:spcPct val="0"/>
        </a:spcAft>
        <a:buClr>
          <a:srgbClr val="151C77"/>
        </a:buClr>
        <a:buSzPct val="80000"/>
        <a:buFont typeface="Wingdings" pitchFamily="2" charset="2"/>
        <a:buChar char="n"/>
        <a:defRPr sz="2000" b="1">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b="1">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000" b="1">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2000" b="1">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alphaModFix amt="39000"/>
            <a:lum/>
          </a:blip>
          <a:srcRect/>
          <a:stretch>
            <a:fillRect l="6000" t="27000" r="6000" b="4000"/>
          </a:stretch>
        </a:blipFill>
        <a:effectLst/>
      </p:bgPr>
    </p:bg>
    <p:spTree>
      <p:nvGrpSpPr>
        <p:cNvPr id="1" name=""/>
        <p:cNvGrpSpPr/>
        <p:nvPr/>
      </p:nvGrpSpPr>
      <p:grpSpPr>
        <a:xfrm>
          <a:off x="0" y="0"/>
          <a:ext cx="0" cy="0"/>
          <a:chOff x="0" y="0"/>
          <a:chExt cx="0" cy="0"/>
        </a:xfrm>
      </p:grpSpPr>
      <p:sp>
        <p:nvSpPr>
          <p:cNvPr id="717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D1D5FD39-E898-4437-8EEB-5E67B40A1EC2}" type="datetimeFigureOut">
              <a:rPr lang="en-US"/>
              <a:pPr>
                <a:defRPr/>
              </a:pPr>
              <a:t>5/4/2018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E8ACC183-488F-44E0-97D3-E6D3410FB0A6}"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5211" r:id="rId1"/>
    <p:sldLayoutId id="2147485212" r:id="rId2"/>
    <p:sldLayoutId id="2147485213" r:id="rId3"/>
    <p:sldLayoutId id="2147485214" r:id="rId4"/>
    <p:sldLayoutId id="2147485215" r:id="rId5"/>
    <p:sldLayoutId id="2147485216" r:id="rId6"/>
    <p:sldLayoutId id="2147485217" r:id="rId7"/>
    <p:sldLayoutId id="2147485218" r:id="rId8"/>
    <p:sldLayoutId id="2147485219" r:id="rId9"/>
    <p:sldLayoutId id="2147485220" r:id="rId10"/>
    <p:sldLayoutId id="214748522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10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10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1A65146-D128-4BF2-BFF7-18D6CBAA2488}" type="datetimeFigureOut">
              <a:rPr lang="en-US"/>
              <a:pPr>
                <a:defRPr/>
              </a:pPr>
              <a:t>5/4/2018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989D5694-8ACE-465F-8196-697B0CCF0FFE}" type="slidenum">
              <a:rPr lang="en-US"/>
              <a:pPr>
                <a:defRPr/>
              </a:pPr>
              <a:t>‹#›</a:t>
            </a:fld>
            <a:endParaRPr lang="en-US" dirty="0"/>
          </a:p>
        </p:txBody>
      </p:sp>
      <p:graphicFrame>
        <p:nvGraphicFramePr>
          <p:cNvPr id="4098" name="Object 7"/>
          <p:cNvGraphicFramePr>
            <a:graphicFrameLocks noChangeAspect="1"/>
          </p:cNvGraphicFramePr>
          <p:nvPr/>
        </p:nvGraphicFramePr>
        <p:xfrm>
          <a:off x="304800" y="76200"/>
          <a:ext cx="1123950" cy="1047750"/>
        </p:xfrm>
        <a:graphic>
          <a:graphicData uri="http://schemas.openxmlformats.org/presentationml/2006/ole">
            <mc:AlternateContent xmlns:mc="http://schemas.openxmlformats.org/markup-compatibility/2006">
              <mc:Choice xmlns:v="urn:schemas-microsoft-com:vml" Requires="v">
                <p:oleObj spid="_x0000_s4722" name="Photo Editor Photo" r:id="rId14" imgW="1371429" imgH="1371429" progId="">
                  <p:embed/>
                </p:oleObj>
              </mc:Choice>
              <mc:Fallback>
                <p:oleObj name="Photo Editor Photo" r:id="rId14" imgW="1371429" imgH="1371429" progId="">
                  <p:embed/>
                  <p:pic>
                    <p:nvPicPr>
                      <p:cNvPr id="0" name="Object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04800" y="76200"/>
                        <a:ext cx="1123950" cy="104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105" name="Picture 8"/>
          <p:cNvPicPr>
            <a:picLocks noChangeArrowheads="1"/>
          </p:cNvPicPr>
          <p:nvPr/>
        </p:nvPicPr>
        <p:blipFill>
          <a:blip r:embed="rId16"/>
          <a:srcRect/>
          <a:stretch>
            <a:fillRect/>
          </a:stretch>
        </p:blipFill>
        <p:spPr bwMode="auto">
          <a:xfrm>
            <a:off x="8077200" y="152400"/>
            <a:ext cx="825500" cy="8001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5222" r:id="rId1"/>
    <p:sldLayoutId id="2147485223" r:id="rId2"/>
    <p:sldLayoutId id="2147485224" r:id="rId3"/>
    <p:sldLayoutId id="2147485225" r:id="rId4"/>
    <p:sldLayoutId id="2147485226" r:id="rId5"/>
    <p:sldLayoutId id="2147485227" r:id="rId6"/>
    <p:sldLayoutId id="2147485228" r:id="rId7"/>
    <p:sldLayoutId id="2147485229" r:id="rId8"/>
    <p:sldLayoutId id="2147485230" r:id="rId9"/>
    <p:sldLayoutId id="2147485231" r:id="rId10"/>
    <p:sldLayoutId id="214748523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chemeClr val="accent6">
                    <a:lumMod val="50000"/>
                  </a:schemeClr>
                </a:solidFill>
                <a:latin typeface="Arial" pitchFamily="34" charset="0"/>
                <a:cs typeface="Arial" pitchFamily="34" charset="0"/>
              </a:rPr>
              <a:t>Professional Development</a:t>
            </a:r>
            <a:endParaRPr lang="en-US" sz="3200" dirty="0">
              <a:solidFill>
                <a:schemeClr val="accent6">
                  <a:lumMod val="50000"/>
                </a:schemeClr>
              </a:solidFill>
            </a:endParaRPr>
          </a:p>
        </p:txBody>
      </p:sp>
      <p:sp>
        <p:nvSpPr>
          <p:cNvPr id="6" name="TextBox 5"/>
          <p:cNvSpPr txBox="1"/>
          <p:nvPr/>
        </p:nvSpPr>
        <p:spPr>
          <a:xfrm>
            <a:off x="848360" y="2941191"/>
            <a:ext cx="7366000" cy="1077218"/>
          </a:xfrm>
          <a:prstGeom prst="rect">
            <a:avLst/>
          </a:prstGeom>
          <a:noFill/>
        </p:spPr>
        <p:txBody>
          <a:bodyPr wrap="square" rtlCol="0">
            <a:spAutoFit/>
          </a:bodyPr>
          <a:lstStyle/>
          <a:p>
            <a:r>
              <a:rPr lang="en-US" sz="3200" b="1" i="1" dirty="0" smtClean="0">
                <a:solidFill>
                  <a:schemeClr val="accent6">
                    <a:lumMod val="50000"/>
                  </a:schemeClr>
                </a:solidFill>
                <a:latin typeface="+mn-lt"/>
              </a:rPr>
              <a:t>Career Progression and the Feedback it Takes to Grow Leaders</a:t>
            </a:r>
            <a:endParaRPr lang="en-US" sz="3200" b="1" i="1" dirty="0">
              <a:solidFill>
                <a:schemeClr val="accent6">
                  <a:lumMod val="50000"/>
                </a:schemeClr>
              </a:solidFill>
              <a:latin typeface="+mn-lt"/>
            </a:endParaRPr>
          </a:p>
        </p:txBody>
      </p:sp>
      <p:sp>
        <p:nvSpPr>
          <p:cNvPr id="7" name="TextBox 6"/>
          <p:cNvSpPr txBox="1"/>
          <p:nvPr/>
        </p:nvSpPr>
        <p:spPr>
          <a:xfrm>
            <a:off x="6304597" y="5447268"/>
            <a:ext cx="2425451" cy="954107"/>
          </a:xfrm>
          <a:prstGeom prst="rect">
            <a:avLst/>
          </a:prstGeom>
          <a:noFill/>
        </p:spPr>
        <p:txBody>
          <a:bodyPr wrap="square" rtlCol="0">
            <a:spAutoFit/>
          </a:bodyPr>
          <a:lstStyle/>
          <a:p>
            <a:pPr algn="l"/>
            <a:r>
              <a:rPr lang="en-US" b="1" i="1" dirty="0" smtClean="0">
                <a:solidFill>
                  <a:schemeClr val="accent6">
                    <a:lumMod val="50000"/>
                  </a:schemeClr>
                </a:solidFill>
                <a:latin typeface="+mn-lt"/>
              </a:rPr>
              <a:t>MSgt Corey Bayne</a:t>
            </a:r>
          </a:p>
          <a:p>
            <a:pPr algn="l"/>
            <a:r>
              <a:rPr lang="en-US" b="1" i="1" dirty="0" smtClean="0">
                <a:solidFill>
                  <a:schemeClr val="accent6">
                    <a:lumMod val="50000"/>
                  </a:schemeClr>
                </a:solidFill>
                <a:latin typeface="+mn-lt"/>
              </a:rPr>
              <a:t>89 MXG/MXMA</a:t>
            </a:r>
          </a:p>
          <a:p>
            <a:pPr algn="l"/>
            <a:r>
              <a:rPr lang="en-US" b="1" i="1" dirty="0" smtClean="0">
                <a:solidFill>
                  <a:schemeClr val="accent6">
                    <a:lumMod val="50000"/>
                  </a:schemeClr>
                </a:solidFill>
                <a:latin typeface="+mn-lt"/>
              </a:rPr>
              <a:t>Joint Base Andrews, MD</a:t>
            </a:r>
          </a:p>
          <a:p>
            <a:pPr algn="l"/>
            <a:r>
              <a:rPr lang="en-US" b="1" i="1" dirty="0" smtClean="0">
                <a:solidFill>
                  <a:schemeClr val="accent6">
                    <a:lumMod val="50000"/>
                  </a:schemeClr>
                </a:solidFill>
                <a:latin typeface="+mn-lt"/>
              </a:rPr>
              <a:t>04 May 2018</a:t>
            </a:r>
            <a:endParaRPr lang="en-US" b="1" i="1" dirty="0">
              <a:solidFill>
                <a:schemeClr val="accent6">
                  <a:lumMod val="50000"/>
                </a:schemeClr>
              </a:solidFill>
              <a:latin typeface="+mn-lt"/>
            </a:endParaRPr>
          </a:p>
        </p:txBody>
      </p:sp>
    </p:spTree>
    <p:extLst>
      <p:ext uri="{BB962C8B-B14F-4D97-AF65-F5344CB8AC3E}">
        <p14:creationId xmlns:p14="http://schemas.microsoft.com/office/powerpoint/2010/main" val="267899844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65200" y="2336800"/>
            <a:ext cx="7132320" cy="2286000"/>
          </a:xfrm>
          <a:prstGeom prst="rect">
            <a:avLst/>
          </a:prstGeom>
          <a:noFill/>
        </p:spPr>
        <p:txBody>
          <a:bodyPr wrap="square" rtlCol="0">
            <a:spAutoFit/>
          </a:bodyPr>
          <a:lstStyle/>
          <a:p>
            <a:endParaRPr lang="en-US" dirty="0"/>
          </a:p>
        </p:txBody>
      </p:sp>
      <p:sp>
        <p:nvSpPr>
          <p:cNvPr id="6" name="TextBox 5"/>
          <p:cNvSpPr txBox="1"/>
          <p:nvPr/>
        </p:nvSpPr>
        <p:spPr>
          <a:xfrm>
            <a:off x="751840" y="1447512"/>
            <a:ext cx="7853680" cy="5316840"/>
          </a:xfrm>
          <a:prstGeom prst="rect">
            <a:avLst/>
          </a:prstGeom>
          <a:noFill/>
        </p:spPr>
        <p:txBody>
          <a:bodyPr wrap="square" rtlCol="0">
            <a:spAutoFit/>
          </a:bodyPr>
          <a:lstStyle/>
          <a:p>
            <a:pPr algn="l"/>
            <a:r>
              <a:rPr lang="en-US" sz="3200" b="1" i="1" u="sng" dirty="0" smtClean="0">
                <a:solidFill>
                  <a:schemeClr val="accent6">
                    <a:lumMod val="50000"/>
                  </a:schemeClr>
                </a:solidFill>
                <a:latin typeface="+mn-lt"/>
              </a:rPr>
              <a:t>Topics</a:t>
            </a:r>
          </a:p>
          <a:p>
            <a:pPr marL="457200" indent="-457200" algn="l">
              <a:lnSpc>
                <a:spcPct val="150000"/>
              </a:lnSpc>
              <a:buFont typeface="Wingdings" panose="05000000000000000000" pitchFamily="2" charset="2"/>
              <a:buChar char="§"/>
            </a:pPr>
            <a:r>
              <a:rPr lang="en-US" sz="2050" b="1" i="1" dirty="0" smtClean="0">
                <a:solidFill>
                  <a:schemeClr val="accent6">
                    <a:lumMod val="50000"/>
                  </a:schemeClr>
                </a:solidFill>
                <a:latin typeface="+mn-lt"/>
              </a:rPr>
              <a:t>Feedback Process</a:t>
            </a:r>
          </a:p>
          <a:p>
            <a:pPr marL="457200" indent="-457200" algn="l">
              <a:lnSpc>
                <a:spcPct val="150000"/>
              </a:lnSpc>
              <a:buFont typeface="Wingdings" panose="05000000000000000000" pitchFamily="2" charset="2"/>
              <a:buChar char="§"/>
            </a:pPr>
            <a:r>
              <a:rPr lang="en-US" sz="2050" b="1" i="1" dirty="0" smtClean="0">
                <a:solidFill>
                  <a:schemeClr val="accent6">
                    <a:lumMod val="50000"/>
                  </a:schemeClr>
                </a:solidFill>
                <a:latin typeface="+mn-lt"/>
              </a:rPr>
              <a:t>Bullet Writing</a:t>
            </a:r>
          </a:p>
          <a:p>
            <a:pPr marL="457200" indent="-457200" algn="l">
              <a:lnSpc>
                <a:spcPct val="150000"/>
              </a:lnSpc>
              <a:buFont typeface="Wingdings" panose="05000000000000000000" pitchFamily="2" charset="2"/>
              <a:buChar char="§"/>
            </a:pPr>
            <a:r>
              <a:rPr lang="en-US" sz="2050" b="1" i="1" dirty="0" smtClean="0">
                <a:solidFill>
                  <a:schemeClr val="accent6">
                    <a:lumMod val="50000"/>
                  </a:schemeClr>
                </a:solidFill>
                <a:latin typeface="+mn-lt"/>
              </a:rPr>
              <a:t>Mentorship</a:t>
            </a:r>
          </a:p>
          <a:p>
            <a:pPr marL="457200" indent="-457200" algn="l">
              <a:lnSpc>
                <a:spcPct val="150000"/>
              </a:lnSpc>
              <a:buFont typeface="Wingdings" panose="05000000000000000000" pitchFamily="2" charset="2"/>
              <a:buChar char="§"/>
            </a:pPr>
            <a:r>
              <a:rPr lang="en-US" sz="2050" b="1" i="1" dirty="0" smtClean="0">
                <a:solidFill>
                  <a:schemeClr val="accent6">
                    <a:lumMod val="50000"/>
                  </a:schemeClr>
                </a:solidFill>
                <a:latin typeface="+mn-lt"/>
              </a:rPr>
              <a:t>Deliberate Development</a:t>
            </a:r>
          </a:p>
          <a:p>
            <a:pPr marL="457200" indent="-457200" algn="l">
              <a:lnSpc>
                <a:spcPct val="150000"/>
              </a:lnSpc>
              <a:buFont typeface="Wingdings" panose="05000000000000000000" pitchFamily="2" charset="2"/>
              <a:buChar char="§"/>
            </a:pPr>
            <a:r>
              <a:rPr lang="en-US" sz="2050" b="1" i="1" dirty="0">
                <a:solidFill>
                  <a:schemeClr val="accent6">
                    <a:lumMod val="50000"/>
                  </a:schemeClr>
                </a:solidFill>
                <a:latin typeface="+mn-lt"/>
              </a:rPr>
              <a:t>Board Process</a:t>
            </a:r>
          </a:p>
          <a:p>
            <a:pPr marL="457200" indent="-457200" algn="l">
              <a:lnSpc>
                <a:spcPct val="150000"/>
              </a:lnSpc>
              <a:buFont typeface="Wingdings" panose="05000000000000000000" pitchFamily="2" charset="2"/>
              <a:buChar char="§"/>
            </a:pPr>
            <a:r>
              <a:rPr lang="en-US" sz="2050" b="1" i="1" dirty="0" smtClean="0">
                <a:solidFill>
                  <a:schemeClr val="accent6">
                    <a:lumMod val="50000"/>
                  </a:schemeClr>
                </a:solidFill>
                <a:latin typeface="+mn-lt"/>
              </a:rPr>
              <a:t>Enlisted Performance Reports (EPRs)</a:t>
            </a:r>
          </a:p>
          <a:p>
            <a:pPr marL="457200" indent="-457200" algn="l">
              <a:lnSpc>
                <a:spcPct val="150000"/>
              </a:lnSpc>
              <a:buFont typeface="Wingdings" panose="05000000000000000000" pitchFamily="2" charset="2"/>
              <a:buChar char="§"/>
            </a:pPr>
            <a:r>
              <a:rPr lang="en-US" sz="2050" b="1" i="1" dirty="0" smtClean="0">
                <a:solidFill>
                  <a:schemeClr val="accent6">
                    <a:lumMod val="50000"/>
                  </a:schemeClr>
                </a:solidFill>
                <a:latin typeface="+mn-lt"/>
              </a:rPr>
              <a:t>Decorations Process</a:t>
            </a:r>
          </a:p>
          <a:p>
            <a:pPr marL="457200" indent="-457200" algn="l">
              <a:lnSpc>
                <a:spcPct val="150000"/>
              </a:lnSpc>
              <a:buFont typeface="Wingdings" panose="05000000000000000000" pitchFamily="2" charset="2"/>
              <a:buChar char="§"/>
            </a:pPr>
            <a:r>
              <a:rPr lang="en-US" sz="2050" b="1" i="1" dirty="0" smtClean="0">
                <a:solidFill>
                  <a:schemeClr val="accent6">
                    <a:lumMod val="50000"/>
                  </a:schemeClr>
                </a:solidFill>
                <a:latin typeface="+mn-lt"/>
              </a:rPr>
              <a:t>Weighted Airman Promotions System (WAPS)</a:t>
            </a:r>
          </a:p>
          <a:p>
            <a:pPr marL="457200" indent="-457200" algn="l">
              <a:lnSpc>
                <a:spcPct val="150000"/>
              </a:lnSpc>
              <a:buFont typeface="Wingdings" panose="05000000000000000000" pitchFamily="2" charset="2"/>
              <a:buChar char="§"/>
            </a:pPr>
            <a:r>
              <a:rPr lang="en-US" sz="2050" b="1" i="1" dirty="0">
                <a:solidFill>
                  <a:schemeClr val="accent6">
                    <a:lumMod val="50000"/>
                  </a:schemeClr>
                </a:solidFill>
                <a:latin typeface="+mn-lt"/>
              </a:rPr>
              <a:t>Whole Airman Concept</a:t>
            </a:r>
          </a:p>
          <a:p>
            <a:pPr marL="457200" indent="-457200" algn="l">
              <a:lnSpc>
                <a:spcPct val="150000"/>
              </a:lnSpc>
              <a:buFont typeface="Wingdings" panose="05000000000000000000" pitchFamily="2" charset="2"/>
              <a:buChar char="§"/>
            </a:pPr>
            <a:endParaRPr lang="en-US" sz="2050" b="1" i="1" dirty="0" smtClean="0">
              <a:solidFill>
                <a:schemeClr val="accent6">
                  <a:lumMod val="50000"/>
                </a:schemeClr>
              </a:solidFill>
              <a:latin typeface="+mn-lt"/>
            </a:endParaRPr>
          </a:p>
        </p:txBody>
      </p:sp>
      <p:sp>
        <p:nvSpPr>
          <p:cNvPr id="7" name="Title 1"/>
          <p:cNvSpPr>
            <a:spLocks noGrp="1"/>
          </p:cNvSpPr>
          <p:nvPr>
            <p:ph type="title"/>
          </p:nvPr>
        </p:nvSpPr>
        <p:spPr>
          <a:xfrm>
            <a:off x="1081088" y="0"/>
            <a:ext cx="7143750" cy="1143000"/>
          </a:xfrm>
        </p:spPr>
        <p:txBody>
          <a:bodyPr/>
          <a:lstStyle/>
          <a:p>
            <a:r>
              <a:rPr lang="en-US" sz="3200" dirty="0">
                <a:solidFill>
                  <a:schemeClr val="accent6">
                    <a:lumMod val="50000"/>
                  </a:schemeClr>
                </a:solidFill>
                <a:latin typeface="Arial" pitchFamily="34" charset="0"/>
                <a:cs typeface="Arial" pitchFamily="34" charset="0"/>
              </a:rPr>
              <a:t>Professional Development</a:t>
            </a:r>
            <a:endParaRPr lang="en-US" sz="3200" dirty="0">
              <a:solidFill>
                <a:schemeClr val="accent6">
                  <a:lumMod val="50000"/>
                </a:schemeClr>
              </a:solidFill>
            </a:endParaRPr>
          </a:p>
        </p:txBody>
      </p:sp>
    </p:spTree>
    <p:extLst>
      <p:ext uri="{BB962C8B-B14F-4D97-AF65-F5344CB8AC3E}">
        <p14:creationId xmlns:p14="http://schemas.microsoft.com/office/powerpoint/2010/main" val="407112335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002060"/>
                </a:solidFill>
                <a:latin typeface="Arial" pitchFamily="34" charset="0"/>
                <a:cs typeface="Arial" pitchFamily="34" charset="0"/>
              </a:rPr>
              <a:t>Professional Development</a:t>
            </a:r>
            <a:endParaRPr lang="en-US" sz="3200" dirty="0"/>
          </a:p>
        </p:txBody>
      </p:sp>
      <p:sp>
        <p:nvSpPr>
          <p:cNvPr id="3" name="TextBox 2"/>
          <p:cNvSpPr txBox="1"/>
          <p:nvPr/>
        </p:nvSpPr>
        <p:spPr>
          <a:xfrm>
            <a:off x="3034983" y="3367911"/>
            <a:ext cx="3235960" cy="584775"/>
          </a:xfrm>
          <a:prstGeom prst="rect">
            <a:avLst/>
          </a:prstGeom>
          <a:noFill/>
        </p:spPr>
        <p:txBody>
          <a:bodyPr wrap="square" rtlCol="0">
            <a:spAutoFit/>
          </a:bodyPr>
          <a:lstStyle/>
          <a:p>
            <a:r>
              <a:rPr lang="en-US" sz="3200" b="1" i="1" dirty="0">
                <a:solidFill>
                  <a:schemeClr val="accent6">
                    <a:lumMod val="50000"/>
                  </a:schemeClr>
                </a:solidFill>
                <a:latin typeface="+mn-lt"/>
              </a:rPr>
              <a:t>W</a:t>
            </a:r>
            <a:r>
              <a:rPr lang="en-US" sz="3200" b="1" i="1" dirty="0" smtClean="0">
                <a:solidFill>
                  <a:schemeClr val="accent6">
                    <a:lumMod val="50000"/>
                  </a:schemeClr>
                </a:solidFill>
                <a:latin typeface="+mn-lt"/>
              </a:rPr>
              <a:t>here to start?</a:t>
            </a:r>
            <a:endParaRPr lang="en-US" sz="3200" b="1" i="1" dirty="0">
              <a:solidFill>
                <a:schemeClr val="accent6">
                  <a:lumMod val="50000"/>
                </a:schemeClr>
              </a:solidFill>
              <a:latin typeface="+mn-lt"/>
            </a:endParaRPr>
          </a:p>
        </p:txBody>
      </p:sp>
      <p:sp>
        <p:nvSpPr>
          <p:cNvPr id="4" name="TextBox 3"/>
          <p:cNvSpPr txBox="1"/>
          <p:nvPr/>
        </p:nvSpPr>
        <p:spPr>
          <a:xfrm rot="20584530">
            <a:off x="831072" y="2640859"/>
            <a:ext cx="3235960" cy="707886"/>
          </a:xfrm>
          <a:prstGeom prst="rect">
            <a:avLst/>
          </a:prstGeom>
          <a:noFill/>
        </p:spPr>
        <p:txBody>
          <a:bodyPr wrap="square" rtlCol="0">
            <a:spAutoFit/>
          </a:bodyPr>
          <a:lstStyle/>
          <a:p>
            <a:r>
              <a:rPr lang="en-US" sz="2000" b="1" i="1" dirty="0" smtClean="0">
                <a:solidFill>
                  <a:schemeClr val="accent6">
                    <a:lumMod val="50000"/>
                  </a:schemeClr>
                </a:solidFill>
                <a:latin typeface="+mn-lt"/>
              </a:rPr>
              <a:t>What do I need to make on the test to pass?</a:t>
            </a:r>
            <a:endParaRPr lang="en-US" sz="2000" b="1" i="1" dirty="0">
              <a:solidFill>
                <a:schemeClr val="accent6">
                  <a:lumMod val="50000"/>
                </a:schemeClr>
              </a:solidFill>
              <a:latin typeface="+mn-lt"/>
            </a:endParaRPr>
          </a:p>
        </p:txBody>
      </p:sp>
      <p:sp>
        <p:nvSpPr>
          <p:cNvPr id="5" name="TextBox 4"/>
          <p:cNvSpPr txBox="1"/>
          <p:nvPr/>
        </p:nvSpPr>
        <p:spPr>
          <a:xfrm rot="639616">
            <a:off x="5127943" y="2640860"/>
            <a:ext cx="3235960" cy="707886"/>
          </a:xfrm>
          <a:prstGeom prst="rect">
            <a:avLst/>
          </a:prstGeom>
          <a:noFill/>
        </p:spPr>
        <p:txBody>
          <a:bodyPr wrap="square" rtlCol="0">
            <a:spAutoFit/>
          </a:bodyPr>
          <a:lstStyle/>
          <a:p>
            <a:r>
              <a:rPr lang="en-US" sz="2000" b="1" i="1" dirty="0" smtClean="0">
                <a:solidFill>
                  <a:schemeClr val="accent6">
                    <a:lumMod val="50000"/>
                  </a:schemeClr>
                </a:solidFill>
                <a:latin typeface="+mn-lt"/>
              </a:rPr>
              <a:t>Which direction should I take this impact?</a:t>
            </a:r>
            <a:endParaRPr lang="en-US" sz="2000" b="1" i="1" dirty="0">
              <a:solidFill>
                <a:schemeClr val="accent6">
                  <a:lumMod val="50000"/>
                </a:schemeClr>
              </a:solidFill>
              <a:latin typeface="+mn-lt"/>
            </a:endParaRPr>
          </a:p>
        </p:txBody>
      </p:sp>
      <p:sp>
        <p:nvSpPr>
          <p:cNvPr id="6" name="TextBox 5"/>
          <p:cNvSpPr txBox="1"/>
          <p:nvPr/>
        </p:nvSpPr>
        <p:spPr>
          <a:xfrm rot="21222594">
            <a:off x="562529" y="4281231"/>
            <a:ext cx="3464315" cy="707886"/>
          </a:xfrm>
          <a:prstGeom prst="rect">
            <a:avLst/>
          </a:prstGeom>
          <a:noFill/>
        </p:spPr>
        <p:txBody>
          <a:bodyPr wrap="square" rtlCol="0">
            <a:spAutoFit/>
          </a:bodyPr>
          <a:lstStyle/>
          <a:p>
            <a:r>
              <a:rPr lang="en-US" sz="2000" b="1" i="1" dirty="0" smtClean="0">
                <a:solidFill>
                  <a:schemeClr val="accent6">
                    <a:lumMod val="50000"/>
                  </a:schemeClr>
                </a:solidFill>
                <a:latin typeface="+mn-lt"/>
              </a:rPr>
              <a:t>What does ‘Whole Airman Concept’ mean?</a:t>
            </a:r>
            <a:endParaRPr lang="en-US" sz="2000" b="1" i="1" dirty="0">
              <a:solidFill>
                <a:schemeClr val="accent6">
                  <a:lumMod val="50000"/>
                </a:schemeClr>
              </a:solidFill>
              <a:latin typeface="+mn-lt"/>
            </a:endParaRPr>
          </a:p>
        </p:txBody>
      </p:sp>
      <p:sp>
        <p:nvSpPr>
          <p:cNvPr id="7" name="TextBox 6"/>
          <p:cNvSpPr txBox="1"/>
          <p:nvPr/>
        </p:nvSpPr>
        <p:spPr>
          <a:xfrm rot="20992602">
            <a:off x="4793518" y="4261080"/>
            <a:ext cx="3571813" cy="707886"/>
          </a:xfrm>
          <a:prstGeom prst="rect">
            <a:avLst/>
          </a:prstGeom>
          <a:noFill/>
        </p:spPr>
        <p:txBody>
          <a:bodyPr wrap="square" rtlCol="0">
            <a:spAutoFit/>
          </a:bodyPr>
          <a:lstStyle/>
          <a:p>
            <a:r>
              <a:rPr lang="en-US" sz="2000" b="1" i="1" dirty="0" smtClean="0">
                <a:solidFill>
                  <a:schemeClr val="accent6">
                    <a:lumMod val="50000"/>
                  </a:schemeClr>
                </a:solidFill>
                <a:latin typeface="+mn-lt"/>
              </a:rPr>
              <a:t>What will get me and my subordinates promoted?</a:t>
            </a:r>
            <a:endParaRPr lang="en-US" sz="2000" b="1" i="1" dirty="0">
              <a:solidFill>
                <a:schemeClr val="accent6">
                  <a:lumMod val="50000"/>
                </a:schemeClr>
              </a:solidFill>
              <a:latin typeface="+mn-lt"/>
            </a:endParaRPr>
          </a:p>
        </p:txBody>
      </p:sp>
      <p:sp>
        <p:nvSpPr>
          <p:cNvPr id="8" name="TextBox 7"/>
          <p:cNvSpPr txBox="1"/>
          <p:nvPr/>
        </p:nvSpPr>
        <p:spPr>
          <a:xfrm rot="226229">
            <a:off x="960165" y="5545101"/>
            <a:ext cx="3871012" cy="400110"/>
          </a:xfrm>
          <a:prstGeom prst="rect">
            <a:avLst/>
          </a:prstGeom>
          <a:noFill/>
        </p:spPr>
        <p:txBody>
          <a:bodyPr wrap="square" rtlCol="0">
            <a:spAutoFit/>
          </a:bodyPr>
          <a:lstStyle/>
          <a:p>
            <a:r>
              <a:rPr lang="en-US" sz="2000" b="1" i="1" dirty="0" smtClean="0">
                <a:solidFill>
                  <a:schemeClr val="accent6">
                    <a:lumMod val="50000"/>
                  </a:schemeClr>
                </a:solidFill>
                <a:latin typeface="+mn-lt"/>
              </a:rPr>
              <a:t>How do I build strong bullets?</a:t>
            </a:r>
            <a:endParaRPr lang="en-US" sz="2000" b="1" i="1" dirty="0">
              <a:solidFill>
                <a:schemeClr val="accent6">
                  <a:lumMod val="50000"/>
                </a:schemeClr>
              </a:solidFill>
              <a:latin typeface="+mn-lt"/>
            </a:endParaRPr>
          </a:p>
        </p:txBody>
      </p:sp>
      <p:sp>
        <p:nvSpPr>
          <p:cNvPr id="9" name="TextBox 8"/>
          <p:cNvSpPr txBox="1"/>
          <p:nvPr/>
        </p:nvSpPr>
        <p:spPr>
          <a:xfrm rot="276079">
            <a:off x="403257" y="1511124"/>
            <a:ext cx="3235960" cy="707886"/>
          </a:xfrm>
          <a:prstGeom prst="rect">
            <a:avLst/>
          </a:prstGeom>
          <a:noFill/>
        </p:spPr>
        <p:txBody>
          <a:bodyPr wrap="square" rtlCol="0">
            <a:spAutoFit/>
          </a:bodyPr>
          <a:lstStyle/>
          <a:p>
            <a:r>
              <a:rPr lang="en-US" sz="2000" b="1" i="1" dirty="0" smtClean="0">
                <a:solidFill>
                  <a:schemeClr val="accent6">
                    <a:lumMod val="50000"/>
                  </a:schemeClr>
                </a:solidFill>
                <a:latin typeface="+mn-lt"/>
              </a:rPr>
              <a:t>What does the board care about?</a:t>
            </a:r>
            <a:endParaRPr lang="en-US" sz="2000" b="1" i="1" dirty="0">
              <a:solidFill>
                <a:schemeClr val="accent6">
                  <a:lumMod val="50000"/>
                </a:schemeClr>
              </a:solidFill>
              <a:latin typeface="+mn-lt"/>
            </a:endParaRPr>
          </a:p>
        </p:txBody>
      </p:sp>
      <p:sp>
        <p:nvSpPr>
          <p:cNvPr id="10" name="TextBox 9"/>
          <p:cNvSpPr txBox="1"/>
          <p:nvPr/>
        </p:nvSpPr>
        <p:spPr>
          <a:xfrm rot="21291779">
            <a:off x="5127943" y="1572569"/>
            <a:ext cx="3235960" cy="400110"/>
          </a:xfrm>
          <a:prstGeom prst="rect">
            <a:avLst/>
          </a:prstGeom>
          <a:noFill/>
        </p:spPr>
        <p:txBody>
          <a:bodyPr wrap="square" rtlCol="0">
            <a:spAutoFit/>
          </a:bodyPr>
          <a:lstStyle/>
          <a:p>
            <a:r>
              <a:rPr lang="en-US" sz="2000" b="1" i="1" dirty="0" smtClean="0">
                <a:solidFill>
                  <a:schemeClr val="accent6">
                    <a:lumMod val="50000"/>
                  </a:schemeClr>
                </a:solidFill>
                <a:latin typeface="+mn-lt"/>
              </a:rPr>
              <a:t>Why is this so stressful?</a:t>
            </a:r>
            <a:endParaRPr lang="en-US" sz="2000" b="1" i="1" dirty="0">
              <a:solidFill>
                <a:schemeClr val="accent6">
                  <a:lumMod val="50000"/>
                </a:schemeClr>
              </a:solidFill>
              <a:latin typeface="+mn-lt"/>
            </a:endParaRPr>
          </a:p>
        </p:txBody>
      </p:sp>
      <p:sp>
        <p:nvSpPr>
          <p:cNvPr id="11" name="TextBox 10"/>
          <p:cNvSpPr txBox="1"/>
          <p:nvPr/>
        </p:nvSpPr>
        <p:spPr>
          <a:xfrm rot="496319">
            <a:off x="5862821" y="5391213"/>
            <a:ext cx="2500210" cy="707886"/>
          </a:xfrm>
          <a:prstGeom prst="rect">
            <a:avLst/>
          </a:prstGeom>
          <a:noFill/>
        </p:spPr>
        <p:txBody>
          <a:bodyPr wrap="square" rtlCol="0">
            <a:spAutoFit/>
          </a:bodyPr>
          <a:lstStyle/>
          <a:p>
            <a:r>
              <a:rPr lang="en-US" sz="2000" b="1" i="1" dirty="0" smtClean="0">
                <a:solidFill>
                  <a:schemeClr val="accent6">
                    <a:lumMod val="50000"/>
                  </a:schemeClr>
                </a:solidFill>
                <a:latin typeface="+mn-lt"/>
              </a:rPr>
              <a:t>What did I do eight months ago?</a:t>
            </a:r>
            <a:endParaRPr lang="en-US" sz="2000" b="1" i="1" dirty="0">
              <a:solidFill>
                <a:schemeClr val="accent6">
                  <a:lumMod val="50000"/>
                </a:schemeClr>
              </a:solidFill>
              <a:latin typeface="+mn-lt"/>
            </a:endParaRPr>
          </a:p>
        </p:txBody>
      </p:sp>
    </p:spTree>
    <p:extLst>
      <p:ext uri="{BB962C8B-B14F-4D97-AF65-F5344CB8AC3E}">
        <p14:creationId xmlns:p14="http://schemas.microsoft.com/office/powerpoint/2010/main" val="140235375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rgbClr val="002060"/>
                </a:solidFill>
                <a:latin typeface="Arial" pitchFamily="34" charset="0"/>
                <a:cs typeface="Arial" pitchFamily="34" charset="0"/>
              </a:rPr>
              <a:t>Professional Development</a:t>
            </a:r>
            <a:endParaRPr lang="en-US" sz="3200" dirty="0">
              <a:solidFill>
                <a:schemeClr val="accent6">
                  <a:lumMod val="50000"/>
                </a:schemeClr>
              </a:solidFill>
            </a:endParaRPr>
          </a:p>
        </p:txBody>
      </p:sp>
      <p:pic>
        <p:nvPicPr>
          <p:cNvPr id="3" name="Picture 2"/>
          <p:cNvPicPr>
            <a:picLocks noChangeAspect="1"/>
          </p:cNvPicPr>
          <p:nvPr/>
        </p:nvPicPr>
        <p:blipFill>
          <a:blip r:embed="rId3"/>
          <a:stretch>
            <a:fillRect/>
          </a:stretch>
        </p:blipFill>
        <p:spPr>
          <a:xfrm>
            <a:off x="436880" y="1299365"/>
            <a:ext cx="8249920" cy="1118715"/>
          </a:xfrm>
          <a:prstGeom prst="rect">
            <a:avLst/>
          </a:prstGeom>
        </p:spPr>
      </p:pic>
      <p:pic>
        <p:nvPicPr>
          <p:cNvPr id="5" name="Picture 4"/>
          <p:cNvPicPr>
            <a:picLocks noChangeAspect="1"/>
          </p:cNvPicPr>
          <p:nvPr/>
        </p:nvPicPr>
        <p:blipFill>
          <a:blip r:embed="rId4"/>
          <a:stretch>
            <a:fillRect/>
          </a:stretch>
        </p:blipFill>
        <p:spPr>
          <a:xfrm>
            <a:off x="436880" y="2418080"/>
            <a:ext cx="8249920" cy="1148080"/>
          </a:xfrm>
          <a:prstGeom prst="rect">
            <a:avLst/>
          </a:prstGeom>
        </p:spPr>
      </p:pic>
      <p:pic>
        <p:nvPicPr>
          <p:cNvPr id="7" name="Picture 6"/>
          <p:cNvPicPr>
            <a:picLocks noChangeAspect="1"/>
          </p:cNvPicPr>
          <p:nvPr/>
        </p:nvPicPr>
        <p:blipFill>
          <a:blip r:embed="rId5"/>
          <a:stretch>
            <a:fillRect/>
          </a:stretch>
        </p:blipFill>
        <p:spPr>
          <a:xfrm>
            <a:off x="436880" y="3566160"/>
            <a:ext cx="8249920" cy="1118715"/>
          </a:xfrm>
          <a:prstGeom prst="rect">
            <a:avLst/>
          </a:prstGeom>
        </p:spPr>
      </p:pic>
      <p:pic>
        <p:nvPicPr>
          <p:cNvPr id="8" name="Picture 7"/>
          <p:cNvPicPr>
            <a:picLocks noChangeAspect="1"/>
          </p:cNvPicPr>
          <p:nvPr/>
        </p:nvPicPr>
        <p:blipFill>
          <a:blip r:embed="rId6"/>
          <a:stretch>
            <a:fillRect/>
          </a:stretch>
        </p:blipFill>
        <p:spPr>
          <a:xfrm>
            <a:off x="436880" y="4684875"/>
            <a:ext cx="8249920" cy="852325"/>
          </a:xfrm>
          <a:prstGeom prst="rect">
            <a:avLst/>
          </a:prstGeom>
        </p:spPr>
      </p:pic>
      <p:pic>
        <p:nvPicPr>
          <p:cNvPr id="9" name="Picture 8"/>
          <p:cNvPicPr>
            <a:picLocks noChangeAspect="1"/>
          </p:cNvPicPr>
          <p:nvPr/>
        </p:nvPicPr>
        <p:blipFill>
          <a:blip r:embed="rId7"/>
          <a:stretch>
            <a:fillRect/>
          </a:stretch>
        </p:blipFill>
        <p:spPr>
          <a:xfrm>
            <a:off x="436880" y="5537200"/>
            <a:ext cx="8249920" cy="788514"/>
          </a:xfrm>
          <a:prstGeom prst="rect">
            <a:avLst/>
          </a:prstGeom>
        </p:spPr>
      </p:pic>
      <p:sp>
        <p:nvSpPr>
          <p:cNvPr id="10" name="Rectangle 9"/>
          <p:cNvSpPr/>
          <p:nvPr/>
        </p:nvSpPr>
        <p:spPr bwMode="auto">
          <a:xfrm>
            <a:off x="6939280" y="2042160"/>
            <a:ext cx="1747520" cy="3464560"/>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11" name="Rectangle 10"/>
          <p:cNvSpPr/>
          <p:nvPr/>
        </p:nvSpPr>
        <p:spPr bwMode="auto">
          <a:xfrm>
            <a:off x="7350443" y="5537200"/>
            <a:ext cx="1087120" cy="788514"/>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12" name="Isosceles Triangle 11"/>
          <p:cNvSpPr/>
          <p:nvPr/>
        </p:nvSpPr>
        <p:spPr bwMode="auto">
          <a:xfrm rot="10800000">
            <a:off x="6939280" y="1629566"/>
            <a:ext cx="508000" cy="339802"/>
          </a:xfrm>
          <a:prstGeom prst="triangle">
            <a:avLst/>
          </a:prstGeom>
          <a:solidFill>
            <a:schemeClr val="accent5">
              <a:lumMod val="60000"/>
              <a:lumOff val="40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13" name="Rounded Rectangle 12"/>
          <p:cNvSpPr/>
          <p:nvPr/>
        </p:nvSpPr>
        <p:spPr bwMode="auto">
          <a:xfrm>
            <a:off x="5100320" y="977900"/>
            <a:ext cx="2540000" cy="749300"/>
          </a:xfrm>
          <a:prstGeom prst="roundRect">
            <a:avLst/>
          </a:prstGeom>
          <a:solidFill>
            <a:schemeClr val="accent5">
              <a:lumMod val="60000"/>
              <a:lumOff val="40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14" name="TextBox 13"/>
          <p:cNvSpPr txBox="1"/>
          <p:nvPr/>
        </p:nvSpPr>
        <p:spPr>
          <a:xfrm>
            <a:off x="5100320" y="964644"/>
            <a:ext cx="2540000" cy="738664"/>
          </a:xfrm>
          <a:prstGeom prst="rect">
            <a:avLst/>
          </a:prstGeom>
          <a:noFill/>
        </p:spPr>
        <p:txBody>
          <a:bodyPr wrap="square" rtlCol="0">
            <a:spAutoFit/>
          </a:bodyPr>
          <a:lstStyle/>
          <a:p>
            <a:pPr algn="l"/>
            <a:r>
              <a:rPr lang="en-US" dirty="0" smtClean="0"/>
              <a:t>I thought for sure I was going to be far right in every category?!  What happened? </a:t>
            </a:r>
            <a:endParaRPr lang="en-US" dirty="0"/>
          </a:p>
        </p:txBody>
      </p:sp>
    </p:spTree>
    <p:extLst>
      <p:ext uri="{BB962C8B-B14F-4D97-AF65-F5344CB8AC3E}">
        <p14:creationId xmlns:p14="http://schemas.microsoft.com/office/powerpoint/2010/main" val="239337814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chemeClr val="accent6">
                    <a:lumMod val="50000"/>
                  </a:schemeClr>
                </a:solidFill>
                <a:latin typeface="Arial" pitchFamily="34" charset="0"/>
                <a:cs typeface="Arial" pitchFamily="34" charset="0"/>
              </a:rPr>
              <a:t>Feedback Process</a:t>
            </a:r>
            <a:endParaRPr lang="en-US" sz="3200" dirty="0">
              <a:solidFill>
                <a:schemeClr val="accent6">
                  <a:lumMod val="50000"/>
                </a:schemeClr>
              </a:solidFill>
            </a:endParaRPr>
          </a:p>
        </p:txBody>
      </p:sp>
      <p:sp>
        <p:nvSpPr>
          <p:cNvPr id="4" name="TextBox 3"/>
          <p:cNvSpPr txBox="1"/>
          <p:nvPr/>
        </p:nvSpPr>
        <p:spPr>
          <a:xfrm>
            <a:off x="965200" y="2336800"/>
            <a:ext cx="7132320" cy="2286000"/>
          </a:xfrm>
          <a:prstGeom prst="rect">
            <a:avLst/>
          </a:prstGeom>
          <a:noFill/>
        </p:spPr>
        <p:txBody>
          <a:bodyPr wrap="square" rtlCol="0">
            <a:spAutoFit/>
          </a:bodyPr>
          <a:lstStyle/>
          <a:p>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501" y="1694030"/>
            <a:ext cx="7391718" cy="4303059"/>
          </a:xfrm>
          <a:prstGeom prst="rect">
            <a:avLst/>
          </a:prstGeom>
        </p:spPr>
      </p:pic>
    </p:spTree>
    <p:extLst>
      <p:ext uri="{BB962C8B-B14F-4D97-AF65-F5344CB8AC3E}">
        <p14:creationId xmlns:p14="http://schemas.microsoft.com/office/powerpoint/2010/main" val="396018949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65200" y="2336800"/>
            <a:ext cx="7132320" cy="2286000"/>
          </a:xfrm>
          <a:prstGeom prst="rect">
            <a:avLst/>
          </a:prstGeom>
          <a:noFill/>
        </p:spPr>
        <p:txBody>
          <a:bodyPr wrap="square" rtlCol="0">
            <a:spAutoFit/>
          </a:bodyPr>
          <a:lstStyle/>
          <a:p>
            <a:endParaRPr lang="en-US" dirty="0"/>
          </a:p>
        </p:txBody>
      </p:sp>
      <p:sp>
        <p:nvSpPr>
          <p:cNvPr id="6" name="TextBox 5"/>
          <p:cNvSpPr txBox="1"/>
          <p:nvPr/>
        </p:nvSpPr>
        <p:spPr>
          <a:xfrm>
            <a:off x="858838" y="1447512"/>
            <a:ext cx="7366000" cy="4431983"/>
          </a:xfrm>
          <a:prstGeom prst="rect">
            <a:avLst/>
          </a:prstGeom>
          <a:noFill/>
        </p:spPr>
        <p:txBody>
          <a:bodyPr wrap="square" rtlCol="0">
            <a:spAutoFit/>
          </a:bodyPr>
          <a:lstStyle/>
          <a:p>
            <a:pPr algn="l"/>
            <a:r>
              <a:rPr lang="en-US" sz="3200" b="1" i="1" u="sng" dirty="0" smtClean="0">
                <a:solidFill>
                  <a:schemeClr val="accent6">
                    <a:lumMod val="50000"/>
                  </a:schemeClr>
                </a:solidFill>
                <a:latin typeface="+mn-lt"/>
              </a:rPr>
              <a:t>Supervisors</a:t>
            </a:r>
          </a:p>
          <a:p>
            <a:pPr marL="457200" indent="-457200" algn="l">
              <a:buFont typeface="Wingdings" panose="05000000000000000000" pitchFamily="2" charset="2"/>
              <a:buChar char="§"/>
            </a:pPr>
            <a:r>
              <a:rPr lang="en-US" sz="2500" b="1" i="1" dirty="0" smtClean="0">
                <a:solidFill>
                  <a:schemeClr val="accent6">
                    <a:lumMod val="50000"/>
                  </a:schemeClr>
                </a:solidFill>
                <a:latin typeface="+mn-lt"/>
              </a:rPr>
              <a:t>Set clear, attainable, and appropriate expectations during every ACA feedback</a:t>
            </a:r>
          </a:p>
          <a:p>
            <a:pPr algn="l"/>
            <a:endParaRPr lang="en-US" sz="2500" b="1" i="1" dirty="0" smtClean="0">
              <a:solidFill>
                <a:schemeClr val="accent6">
                  <a:lumMod val="50000"/>
                </a:schemeClr>
              </a:solidFill>
              <a:latin typeface="+mn-lt"/>
            </a:endParaRPr>
          </a:p>
          <a:p>
            <a:pPr marL="457200" indent="-457200" algn="l">
              <a:buFont typeface="Wingdings" panose="05000000000000000000" pitchFamily="2" charset="2"/>
              <a:buChar char="§"/>
            </a:pPr>
            <a:r>
              <a:rPr lang="en-US" sz="2500" b="1" i="1" dirty="0" smtClean="0">
                <a:solidFill>
                  <a:schemeClr val="accent6">
                    <a:lumMod val="50000"/>
                  </a:schemeClr>
                </a:solidFill>
                <a:latin typeface="+mn-lt"/>
              </a:rPr>
              <a:t>Provide continuous feedback; immediately correcting departures of standards as well as praising exceptional performance</a:t>
            </a:r>
          </a:p>
          <a:p>
            <a:pPr marL="457200" indent="-457200" algn="l">
              <a:buFont typeface="Wingdings" panose="05000000000000000000" pitchFamily="2" charset="2"/>
              <a:buChar char="§"/>
            </a:pPr>
            <a:endParaRPr lang="en-US" sz="2500" b="1" i="1" dirty="0" smtClean="0">
              <a:solidFill>
                <a:schemeClr val="accent6">
                  <a:lumMod val="50000"/>
                </a:schemeClr>
              </a:solidFill>
              <a:latin typeface="+mn-lt"/>
            </a:endParaRPr>
          </a:p>
          <a:p>
            <a:pPr marL="457200" indent="-457200" algn="l">
              <a:buFont typeface="Wingdings" panose="05000000000000000000" pitchFamily="2" charset="2"/>
              <a:buChar char="§"/>
            </a:pPr>
            <a:r>
              <a:rPr lang="en-US" sz="2500" b="1" i="1" dirty="0" smtClean="0">
                <a:solidFill>
                  <a:schemeClr val="accent6">
                    <a:lumMod val="50000"/>
                  </a:schemeClr>
                </a:solidFill>
                <a:latin typeface="+mn-lt"/>
              </a:rPr>
              <a:t>Get to really know your subordinates and treat them as the leaders you want them to become; </a:t>
            </a:r>
            <a:r>
              <a:rPr lang="en-US" sz="2500" b="1" i="1" dirty="0">
                <a:solidFill>
                  <a:schemeClr val="accent6">
                    <a:lumMod val="50000"/>
                  </a:schemeClr>
                </a:solidFill>
                <a:latin typeface="+mn-lt"/>
              </a:rPr>
              <a:t>h</a:t>
            </a:r>
            <a:r>
              <a:rPr lang="en-US" sz="2500" b="1" i="1" dirty="0" smtClean="0">
                <a:solidFill>
                  <a:schemeClr val="accent6">
                    <a:lumMod val="50000"/>
                  </a:schemeClr>
                </a:solidFill>
                <a:latin typeface="+mn-lt"/>
              </a:rPr>
              <a:t>elp them to see their potential</a:t>
            </a:r>
          </a:p>
        </p:txBody>
      </p:sp>
      <p:sp>
        <p:nvSpPr>
          <p:cNvPr id="7" name="Title 1"/>
          <p:cNvSpPr>
            <a:spLocks noGrp="1"/>
          </p:cNvSpPr>
          <p:nvPr>
            <p:ph type="title"/>
          </p:nvPr>
        </p:nvSpPr>
        <p:spPr>
          <a:xfrm>
            <a:off x="1081088" y="0"/>
            <a:ext cx="7143750" cy="1143000"/>
          </a:xfrm>
        </p:spPr>
        <p:txBody>
          <a:bodyPr/>
          <a:lstStyle/>
          <a:p>
            <a:r>
              <a:rPr lang="en-US" sz="3200" dirty="0" smtClean="0">
                <a:solidFill>
                  <a:schemeClr val="accent6">
                    <a:lumMod val="50000"/>
                  </a:schemeClr>
                </a:solidFill>
                <a:latin typeface="Arial" pitchFamily="34" charset="0"/>
                <a:cs typeface="Arial" pitchFamily="34" charset="0"/>
              </a:rPr>
              <a:t>Feedback Process</a:t>
            </a:r>
            <a:endParaRPr lang="en-US" sz="3200" dirty="0">
              <a:solidFill>
                <a:schemeClr val="accent6">
                  <a:lumMod val="50000"/>
                </a:schemeClr>
              </a:solidFill>
            </a:endParaRPr>
          </a:p>
        </p:txBody>
      </p:sp>
    </p:spTree>
    <p:extLst>
      <p:ext uri="{BB962C8B-B14F-4D97-AF65-F5344CB8AC3E}">
        <p14:creationId xmlns:p14="http://schemas.microsoft.com/office/powerpoint/2010/main" val="3056918784"/>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4960" y="1452314"/>
            <a:ext cx="8501539" cy="4782116"/>
          </a:xfrm>
          <a:prstGeom prst="rect">
            <a:avLst/>
          </a:prstGeom>
        </p:spPr>
      </p:pic>
      <p:sp>
        <p:nvSpPr>
          <p:cNvPr id="8" name="Title 1"/>
          <p:cNvSpPr>
            <a:spLocks noGrp="1"/>
          </p:cNvSpPr>
          <p:nvPr>
            <p:ph type="title"/>
          </p:nvPr>
        </p:nvSpPr>
        <p:spPr>
          <a:xfrm>
            <a:off x="1081088" y="0"/>
            <a:ext cx="7143750" cy="1143000"/>
          </a:xfrm>
        </p:spPr>
        <p:txBody>
          <a:bodyPr/>
          <a:lstStyle/>
          <a:p>
            <a:r>
              <a:rPr lang="en-US" sz="3200" dirty="0" smtClean="0">
                <a:solidFill>
                  <a:schemeClr val="accent6">
                    <a:lumMod val="50000"/>
                  </a:schemeClr>
                </a:solidFill>
                <a:latin typeface="Arial" pitchFamily="34" charset="0"/>
                <a:cs typeface="Arial" pitchFamily="34" charset="0"/>
              </a:rPr>
              <a:t>Feedback Process</a:t>
            </a:r>
            <a:endParaRPr lang="en-US" sz="3200" dirty="0">
              <a:solidFill>
                <a:schemeClr val="accent6">
                  <a:lumMod val="50000"/>
                </a:schemeClr>
              </a:solidFill>
            </a:endParaRPr>
          </a:p>
        </p:txBody>
      </p:sp>
    </p:spTree>
    <p:extLst>
      <p:ext uri="{BB962C8B-B14F-4D97-AF65-F5344CB8AC3E}">
        <p14:creationId xmlns:p14="http://schemas.microsoft.com/office/powerpoint/2010/main" val="287226377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65200" y="2336800"/>
            <a:ext cx="7132320" cy="2286000"/>
          </a:xfrm>
          <a:prstGeom prst="rect">
            <a:avLst/>
          </a:prstGeom>
          <a:noFill/>
        </p:spPr>
        <p:txBody>
          <a:bodyPr wrap="square" rtlCol="0">
            <a:spAutoFit/>
          </a:bodyPr>
          <a:lstStyle/>
          <a:p>
            <a:endParaRPr lang="en-US" dirty="0"/>
          </a:p>
        </p:txBody>
      </p:sp>
      <p:sp>
        <p:nvSpPr>
          <p:cNvPr id="6" name="TextBox 5"/>
          <p:cNvSpPr txBox="1"/>
          <p:nvPr/>
        </p:nvSpPr>
        <p:spPr>
          <a:xfrm>
            <a:off x="858838" y="1447512"/>
            <a:ext cx="7366000" cy="5201424"/>
          </a:xfrm>
          <a:prstGeom prst="rect">
            <a:avLst/>
          </a:prstGeom>
          <a:noFill/>
        </p:spPr>
        <p:txBody>
          <a:bodyPr wrap="square" rtlCol="0">
            <a:spAutoFit/>
          </a:bodyPr>
          <a:lstStyle/>
          <a:p>
            <a:pPr algn="l"/>
            <a:r>
              <a:rPr lang="en-US" sz="3200" b="1" i="1" u="sng" dirty="0" smtClean="0">
                <a:solidFill>
                  <a:schemeClr val="accent6">
                    <a:lumMod val="50000"/>
                  </a:schemeClr>
                </a:solidFill>
                <a:latin typeface="+mn-lt"/>
              </a:rPr>
              <a:t>Subordinates</a:t>
            </a:r>
          </a:p>
          <a:p>
            <a:pPr marL="457200" indent="-457200" algn="l">
              <a:buFont typeface="Wingdings" panose="05000000000000000000" pitchFamily="2" charset="2"/>
              <a:buChar char="§"/>
            </a:pPr>
            <a:r>
              <a:rPr lang="en-US" sz="2500" b="1" i="1" dirty="0" smtClean="0">
                <a:solidFill>
                  <a:schemeClr val="accent6">
                    <a:lumMod val="50000"/>
                  </a:schemeClr>
                </a:solidFill>
                <a:latin typeface="+mn-lt"/>
              </a:rPr>
              <a:t>Share your goals, aspirations, interests, and intentions with your supervisors honestly</a:t>
            </a:r>
          </a:p>
          <a:p>
            <a:pPr marL="457200" indent="-457200" algn="l">
              <a:buFont typeface="Wingdings" panose="05000000000000000000" pitchFamily="2" charset="2"/>
              <a:buChar char="§"/>
            </a:pPr>
            <a:endParaRPr lang="en-US" sz="2500" b="1" i="1" dirty="0">
              <a:solidFill>
                <a:schemeClr val="accent6">
                  <a:lumMod val="50000"/>
                </a:schemeClr>
              </a:solidFill>
              <a:latin typeface="+mn-lt"/>
            </a:endParaRPr>
          </a:p>
          <a:p>
            <a:pPr marL="457200" indent="-457200" algn="l">
              <a:buFont typeface="Wingdings" panose="05000000000000000000" pitchFamily="2" charset="2"/>
              <a:buChar char="§"/>
            </a:pPr>
            <a:r>
              <a:rPr lang="en-US" sz="2500" b="1" i="1" dirty="0" smtClean="0">
                <a:solidFill>
                  <a:schemeClr val="accent6">
                    <a:lumMod val="50000"/>
                  </a:schemeClr>
                </a:solidFill>
                <a:latin typeface="+mn-lt"/>
              </a:rPr>
              <a:t>Share with your supervisor what ways work best for you to achieve desired outcomes</a:t>
            </a:r>
          </a:p>
          <a:p>
            <a:pPr algn="l"/>
            <a:endParaRPr lang="en-US" sz="2500" b="1" i="1" dirty="0">
              <a:solidFill>
                <a:schemeClr val="accent6">
                  <a:lumMod val="50000"/>
                </a:schemeClr>
              </a:solidFill>
              <a:latin typeface="+mn-lt"/>
            </a:endParaRPr>
          </a:p>
          <a:p>
            <a:pPr marL="457200" indent="-457200" algn="l">
              <a:buFont typeface="Wingdings" panose="05000000000000000000" pitchFamily="2" charset="2"/>
              <a:buChar char="§"/>
            </a:pPr>
            <a:r>
              <a:rPr lang="en-US" sz="2500" b="1" i="1" dirty="0" smtClean="0">
                <a:solidFill>
                  <a:schemeClr val="accent6">
                    <a:lumMod val="50000"/>
                  </a:schemeClr>
                </a:solidFill>
                <a:latin typeface="+mn-lt"/>
              </a:rPr>
              <a:t>Understand that you and your supervisor are a team working toward a common goal</a:t>
            </a:r>
          </a:p>
          <a:p>
            <a:pPr marL="457200" indent="-457200" algn="l">
              <a:buFont typeface="Wingdings" panose="05000000000000000000" pitchFamily="2" charset="2"/>
              <a:buChar char="§"/>
            </a:pPr>
            <a:endParaRPr lang="en-US" sz="2500" b="1" i="1" dirty="0">
              <a:solidFill>
                <a:schemeClr val="accent6">
                  <a:lumMod val="50000"/>
                </a:schemeClr>
              </a:solidFill>
              <a:latin typeface="+mn-lt"/>
            </a:endParaRPr>
          </a:p>
          <a:p>
            <a:pPr marL="457200" indent="-457200" algn="l">
              <a:buFont typeface="Wingdings" panose="05000000000000000000" pitchFamily="2" charset="2"/>
              <a:buChar char="§"/>
            </a:pPr>
            <a:r>
              <a:rPr lang="en-US" sz="2500" b="1" i="1" dirty="0">
                <a:solidFill>
                  <a:schemeClr val="accent6">
                    <a:lumMod val="50000"/>
                  </a:schemeClr>
                </a:solidFill>
                <a:latin typeface="+mn-lt"/>
              </a:rPr>
              <a:t>Understand that daily habits determine the success of achieving the goals you have set</a:t>
            </a:r>
          </a:p>
          <a:p>
            <a:pPr marL="457200" indent="-457200" algn="l">
              <a:buFont typeface="Wingdings" panose="05000000000000000000" pitchFamily="2" charset="2"/>
              <a:buChar char="§"/>
            </a:pPr>
            <a:endParaRPr lang="en-US" sz="2500" b="1" i="1" dirty="0">
              <a:solidFill>
                <a:schemeClr val="accent6">
                  <a:lumMod val="50000"/>
                </a:schemeClr>
              </a:solidFill>
              <a:latin typeface="+mn-lt"/>
            </a:endParaRPr>
          </a:p>
        </p:txBody>
      </p:sp>
      <p:sp>
        <p:nvSpPr>
          <p:cNvPr id="7" name="Title 1"/>
          <p:cNvSpPr>
            <a:spLocks noGrp="1"/>
          </p:cNvSpPr>
          <p:nvPr>
            <p:ph type="title"/>
          </p:nvPr>
        </p:nvSpPr>
        <p:spPr>
          <a:xfrm>
            <a:off x="1081088" y="0"/>
            <a:ext cx="7143750" cy="1143000"/>
          </a:xfrm>
        </p:spPr>
        <p:txBody>
          <a:bodyPr/>
          <a:lstStyle/>
          <a:p>
            <a:r>
              <a:rPr lang="en-US" sz="3200" dirty="0" smtClean="0">
                <a:solidFill>
                  <a:schemeClr val="accent6">
                    <a:lumMod val="50000"/>
                  </a:schemeClr>
                </a:solidFill>
                <a:latin typeface="Arial" pitchFamily="34" charset="0"/>
                <a:cs typeface="Arial" pitchFamily="34" charset="0"/>
              </a:rPr>
              <a:t>Feedback Process</a:t>
            </a:r>
            <a:endParaRPr lang="en-US" sz="3200" dirty="0">
              <a:solidFill>
                <a:schemeClr val="accent6">
                  <a:lumMod val="50000"/>
                </a:schemeClr>
              </a:solidFill>
            </a:endParaRPr>
          </a:p>
        </p:txBody>
      </p:sp>
    </p:spTree>
    <p:extLst>
      <p:ext uri="{BB962C8B-B14F-4D97-AF65-F5344CB8AC3E}">
        <p14:creationId xmlns:p14="http://schemas.microsoft.com/office/powerpoint/2010/main" val="729771092"/>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1088" y="1340168"/>
            <a:ext cx="7057072" cy="4984432"/>
          </a:xfrm>
          <a:prstGeom prst="rect">
            <a:avLst/>
          </a:prstGeom>
        </p:spPr>
      </p:pic>
      <p:sp>
        <p:nvSpPr>
          <p:cNvPr id="7" name="Title 1"/>
          <p:cNvSpPr>
            <a:spLocks noGrp="1"/>
          </p:cNvSpPr>
          <p:nvPr>
            <p:ph type="title"/>
          </p:nvPr>
        </p:nvSpPr>
        <p:spPr>
          <a:xfrm>
            <a:off x="1081088" y="0"/>
            <a:ext cx="7143750" cy="1143000"/>
          </a:xfrm>
        </p:spPr>
        <p:txBody>
          <a:bodyPr/>
          <a:lstStyle/>
          <a:p>
            <a:r>
              <a:rPr lang="en-US" sz="3200" dirty="0" smtClean="0">
                <a:solidFill>
                  <a:schemeClr val="accent6">
                    <a:lumMod val="50000"/>
                  </a:schemeClr>
                </a:solidFill>
                <a:latin typeface="Arial" pitchFamily="34" charset="0"/>
                <a:cs typeface="Arial" pitchFamily="34" charset="0"/>
              </a:rPr>
              <a:t>Feedback Process</a:t>
            </a:r>
            <a:endParaRPr lang="en-US" sz="3200" dirty="0">
              <a:solidFill>
                <a:schemeClr val="accent6">
                  <a:lumMod val="50000"/>
                </a:schemeClr>
              </a:solidFill>
            </a:endParaRPr>
          </a:p>
        </p:txBody>
      </p:sp>
    </p:spTree>
    <p:extLst>
      <p:ext uri="{BB962C8B-B14F-4D97-AF65-F5344CB8AC3E}">
        <p14:creationId xmlns:p14="http://schemas.microsoft.com/office/powerpoint/2010/main" val="298908547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2960" y="2905759"/>
            <a:ext cx="7132320" cy="2286000"/>
          </a:xfrm>
          <a:prstGeom prst="rect">
            <a:avLst/>
          </a:prstGeom>
          <a:noFill/>
        </p:spPr>
        <p:txBody>
          <a:bodyPr wrap="square" rtlCol="0">
            <a:spAutoFit/>
          </a:bodyPr>
          <a:lstStyle/>
          <a:p>
            <a:endParaRPr lang="en-US" dirty="0"/>
          </a:p>
        </p:txBody>
      </p:sp>
      <p:sp>
        <p:nvSpPr>
          <p:cNvPr id="7" name="Title 1"/>
          <p:cNvSpPr>
            <a:spLocks noGrp="1"/>
          </p:cNvSpPr>
          <p:nvPr>
            <p:ph type="title"/>
          </p:nvPr>
        </p:nvSpPr>
        <p:spPr>
          <a:xfrm>
            <a:off x="1081088" y="0"/>
            <a:ext cx="7143750" cy="1143000"/>
          </a:xfrm>
        </p:spPr>
        <p:txBody>
          <a:bodyPr/>
          <a:lstStyle/>
          <a:p>
            <a:r>
              <a:rPr lang="en-US" sz="3200" dirty="0" smtClean="0">
                <a:solidFill>
                  <a:schemeClr val="accent6">
                    <a:lumMod val="50000"/>
                  </a:schemeClr>
                </a:solidFill>
                <a:latin typeface="Arial" pitchFamily="34" charset="0"/>
                <a:cs typeface="Arial" pitchFamily="34" charset="0"/>
              </a:rPr>
              <a:t>Bullet Writing</a:t>
            </a:r>
            <a:endParaRPr lang="en-US" sz="3200" dirty="0">
              <a:solidFill>
                <a:schemeClr val="accent6">
                  <a:lumMod val="50000"/>
                </a:schemeClr>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08510"/>
            <a:ext cx="9144000" cy="4813139"/>
          </a:xfrm>
          <a:prstGeom prst="rect">
            <a:avLst/>
          </a:prstGeom>
        </p:spPr>
      </p:pic>
      <p:sp>
        <p:nvSpPr>
          <p:cNvPr id="5" name="Rectangle 4"/>
          <p:cNvSpPr/>
          <p:nvPr/>
        </p:nvSpPr>
        <p:spPr bwMode="auto">
          <a:xfrm>
            <a:off x="4734560" y="4632960"/>
            <a:ext cx="1229360" cy="1588689"/>
          </a:xfrm>
          <a:prstGeom prst="rect">
            <a:avLst/>
          </a:prstGeom>
          <a:noFill/>
          <a:ln w="5715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206833874"/>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chemeClr val="accent6">
                    <a:lumMod val="50000"/>
                  </a:schemeClr>
                </a:solidFill>
                <a:latin typeface="Arial" pitchFamily="34" charset="0"/>
                <a:cs typeface="Arial" pitchFamily="34" charset="0"/>
              </a:rPr>
              <a:t>Bullet Writing</a:t>
            </a:r>
            <a:endParaRPr lang="en-US" sz="3200" dirty="0">
              <a:solidFill>
                <a:schemeClr val="accent6">
                  <a:lumMod val="50000"/>
                </a:schemeClr>
              </a:solidFill>
            </a:endParaRPr>
          </a:p>
        </p:txBody>
      </p:sp>
      <p:sp>
        <p:nvSpPr>
          <p:cNvPr id="4" name="TextBox 3"/>
          <p:cNvSpPr txBox="1"/>
          <p:nvPr/>
        </p:nvSpPr>
        <p:spPr>
          <a:xfrm>
            <a:off x="965200" y="2336800"/>
            <a:ext cx="7132320" cy="2286000"/>
          </a:xfrm>
          <a:prstGeom prst="rect">
            <a:avLst/>
          </a:prstGeom>
          <a:noFill/>
        </p:spPr>
        <p:txBody>
          <a:bodyPr wrap="square" rtlCol="0">
            <a:spAutoFit/>
          </a:bodyPr>
          <a:lstStyle/>
          <a:p>
            <a:endParaRPr lang="en-US" dirty="0"/>
          </a:p>
        </p:txBody>
      </p:sp>
      <p:sp>
        <p:nvSpPr>
          <p:cNvPr id="6" name="TextBox 5"/>
          <p:cNvSpPr txBox="1"/>
          <p:nvPr/>
        </p:nvSpPr>
        <p:spPr>
          <a:xfrm>
            <a:off x="848360" y="3187412"/>
            <a:ext cx="7366000" cy="584775"/>
          </a:xfrm>
          <a:prstGeom prst="rect">
            <a:avLst/>
          </a:prstGeom>
          <a:noFill/>
        </p:spPr>
        <p:txBody>
          <a:bodyPr wrap="square" rtlCol="0">
            <a:spAutoFit/>
          </a:bodyPr>
          <a:lstStyle/>
          <a:p>
            <a:r>
              <a:rPr lang="en-US" sz="3200" b="1" i="1" dirty="0" smtClean="0">
                <a:solidFill>
                  <a:schemeClr val="accent6">
                    <a:lumMod val="50000"/>
                  </a:schemeClr>
                </a:solidFill>
                <a:latin typeface="+mn-lt"/>
              </a:rPr>
              <a:t>Pointer</a:t>
            </a:r>
            <a:endParaRPr lang="en-US" sz="3200" b="1" i="1" dirty="0">
              <a:solidFill>
                <a:schemeClr val="accent6">
                  <a:lumMod val="50000"/>
                </a:schemeClr>
              </a:solidFill>
              <a:latin typeface="+mn-lt"/>
            </a:endParaRPr>
          </a:p>
        </p:txBody>
      </p:sp>
      <p:pic>
        <p:nvPicPr>
          <p:cNvPr id="3" name="Picture 2"/>
          <p:cNvPicPr>
            <a:picLocks noChangeAspect="1"/>
          </p:cNvPicPr>
          <p:nvPr/>
        </p:nvPicPr>
        <p:blipFill>
          <a:blip r:embed="rId3"/>
          <a:stretch>
            <a:fillRect/>
          </a:stretch>
        </p:blipFill>
        <p:spPr>
          <a:xfrm>
            <a:off x="172720" y="1625601"/>
            <a:ext cx="8757920" cy="4389120"/>
          </a:xfrm>
          <a:prstGeom prst="rect">
            <a:avLst/>
          </a:prstGeom>
        </p:spPr>
      </p:pic>
    </p:spTree>
    <p:extLst>
      <p:ext uri="{BB962C8B-B14F-4D97-AF65-F5344CB8AC3E}">
        <p14:creationId xmlns:p14="http://schemas.microsoft.com/office/powerpoint/2010/main" val="240576166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65200" y="2336800"/>
            <a:ext cx="7132320" cy="2286000"/>
          </a:xfrm>
          <a:prstGeom prst="rect">
            <a:avLst/>
          </a:prstGeom>
          <a:noFill/>
        </p:spPr>
        <p:txBody>
          <a:bodyPr wrap="square" rtlCol="0">
            <a:spAutoFit/>
          </a:bodyPr>
          <a:lstStyle/>
          <a:p>
            <a:endParaRPr lang="en-US" dirty="0"/>
          </a:p>
        </p:txBody>
      </p:sp>
      <p:sp>
        <p:nvSpPr>
          <p:cNvPr id="6" name="TextBox 5"/>
          <p:cNvSpPr txBox="1"/>
          <p:nvPr/>
        </p:nvSpPr>
        <p:spPr>
          <a:xfrm>
            <a:off x="751840" y="1447512"/>
            <a:ext cx="7853680" cy="4832092"/>
          </a:xfrm>
          <a:prstGeom prst="rect">
            <a:avLst/>
          </a:prstGeom>
          <a:noFill/>
        </p:spPr>
        <p:txBody>
          <a:bodyPr wrap="square" rtlCol="0">
            <a:spAutoFit/>
          </a:bodyPr>
          <a:lstStyle/>
          <a:p>
            <a:pPr algn="l"/>
            <a:r>
              <a:rPr lang="en-US" sz="3200" b="1" i="1" u="sng" dirty="0" smtClean="0">
                <a:solidFill>
                  <a:schemeClr val="accent6">
                    <a:lumMod val="50000"/>
                  </a:schemeClr>
                </a:solidFill>
                <a:latin typeface="+mn-lt"/>
              </a:rPr>
              <a:t>Pointers</a:t>
            </a:r>
          </a:p>
          <a:p>
            <a:pPr marL="457200" indent="-457200" algn="l">
              <a:buFont typeface="Wingdings" panose="05000000000000000000" pitchFamily="2" charset="2"/>
              <a:buChar char="§"/>
            </a:pPr>
            <a:r>
              <a:rPr lang="en-US" sz="2050" b="1" i="1" dirty="0">
                <a:solidFill>
                  <a:schemeClr val="accent6">
                    <a:lumMod val="50000"/>
                  </a:schemeClr>
                </a:solidFill>
                <a:latin typeface="+mn-lt"/>
              </a:rPr>
              <a:t>R</a:t>
            </a:r>
            <a:r>
              <a:rPr lang="en-US" sz="2050" b="1" i="1" dirty="0" smtClean="0">
                <a:solidFill>
                  <a:schemeClr val="accent6">
                    <a:lumMod val="50000"/>
                  </a:schemeClr>
                </a:solidFill>
                <a:latin typeface="+mn-lt"/>
              </a:rPr>
              <a:t>ecord as much information about the accomplishment as soon as practical to the event </a:t>
            </a:r>
          </a:p>
          <a:p>
            <a:pPr marL="457200" indent="-457200" algn="l">
              <a:buFont typeface="Wingdings" panose="05000000000000000000" pitchFamily="2" charset="2"/>
              <a:buChar char="§"/>
            </a:pPr>
            <a:endParaRPr lang="en-US" sz="2050" b="1" i="1" dirty="0">
              <a:solidFill>
                <a:schemeClr val="accent6">
                  <a:lumMod val="50000"/>
                </a:schemeClr>
              </a:solidFill>
              <a:latin typeface="+mn-lt"/>
            </a:endParaRPr>
          </a:p>
          <a:p>
            <a:pPr marL="457200" indent="-457200" algn="l">
              <a:buFont typeface="Wingdings" panose="05000000000000000000" pitchFamily="2" charset="2"/>
              <a:buChar char="§"/>
            </a:pPr>
            <a:r>
              <a:rPr lang="en-US" sz="2050" b="1" i="1" dirty="0" smtClean="0">
                <a:solidFill>
                  <a:schemeClr val="accent6">
                    <a:lumMod val="50000"/>
                  </a:schemeClr>
                </a:solidFill>
                <a:latin typeface="+mn-lt"/>
              </a:rPr>
              <a:t>Use a standardized way to record bullets. MyVector is a great tool, however, use what works best for you and your supervisor</a:t>
            </a:r>
          </a:p>
          <a:p>
            <a:pPr marL="457200" indent="-457200" algn="l">
              <a:buFont typeface="Wingdings" panose="05000000000000000000" pitchFamily="2" charset="2"/>
              <a:buChar char="§"/>
            </a:pPr>
            <a:endParaRPr lang="en-US" sz="2050" b="1" i="1" dirty="0" smtClean="0">
              <a:solidFill>
                <a:schemeClr val="accent6">
                  <a:lumMod val="50000"/>
                </a:schemeClr>
              </a:solidFill>
              <a:latin typeface="+mn-lt"/>
            </a:endParaRPr>
          </a:p>
          <a:p>
            <a:pPr marL="457200" indent="-457200" algn="l">
              <a:buFont typeface="Wingdings" panose="05000000000000000000" pitchFamily="2" charset="2"/>
              <a:buChar char="§"/>
            </a:pPr>
            <a:r>
              <a:rPr lang="en-US" sz="2050" b="1" i="1" dirty="0" smtClean="0">
                <a:solidFill>
                  <a:schemeClr val="accent6">
                    <a:lumMod val="50000"/>
                  </a:schemeClr>
                </a:solidFill>
                <a:latin typeface="+mn-lt"/>
              </a:rPr>
              <a:t>Get into the habit of writing complete bullets every month or every quarter for practice</a:t>
            </a:r>
          </a:p>
          <a:p>
            <a:pPr marL="457200" indent="-457200" algn="l">
              <a:buFont typeface="Wingdings" panose="05000000000000000000" pitchFamily="2" charset="2"/>
              <a:buChar char="§"/>
            </a:pPr>
            <a:endParaRPr lang="en-US" sz="2050" b="1" i="1" dirty="0">
              <a:solidFill>
                <a:schemeClr val="accent6">
                  <a:lumMod val="50000"/>
                </a:schemeClr>
              </a:solidFill>
              <a:latin typeface="+mn-lt"/>
            </a:endParaRPr>
          </a:p>
          <a:p>
            <a:pPr marL="457200" indent="-457200" algn="l">
              <a:buFont typeface="Wingdings" panose="05000000000000000000" pitchFamily="2" charset="2"/>
              <a:buChar char="§"/>
            </a:pPr>
            <a:r>
              <a:rPr lang="en-US" sz="2050" b="1" i="1" dirty="0" smtClean="0">
                <a:solidFill>
                  <a:schemeClr val="accent6">
                    <a:lumMod val="50000"/>
                  </a:schemeClr>
                </a:solidFill>
                <a:latin typeface="+mn-lt"/>
              </a:rPr>
              <a:t>Take </a:t>
            </a:r>
            <a:r>
              <a:rPr lang="en-US" sz="3000" b="1" i="1" dirty="0" smtClean="0">
                <a:solidFill>
                  <a:schemeClr val="accent6">
                    <a:lumMod val="50000"/>
                  </a:schemeClr>
                </a:solidFill>
                <a:latin typeface="+mn-lt"/>
              </a:rPr>
              <a:t>or teach </a:t>
            </a:r>
            <a:r>
              <a:rPr lang="en-US" sz="2050" b="1" i="1" dirty="0" smtClean="0">
                <a:solidFill>
                  <a:schemeClr val="accent6">
                    <a:lumMod val="50000"/>
                  </a:schemeClr>
                </a:solidFill>
                <a:latin typeface="+mn-lt"/>
              </a:rPr>
              <a:t>bullet writing courses yourself</a:t>
            </a:r>
          </a:p>
          <a:p>
            <a:pPr marL="457200" indent="-457200" algn="l">
              <a:buFont typeface="Wingdings" panose="05000000000000000000" pitchFamily="2" charset="2"/>
              <a:buChar char="§"/>
            </a:pPr>
            <a:endParaRPr lang="en-US" sz="2050" b="1" i="1" dirty="0">
              <a:solidFill>
                <a:schemeClr val="accent6">
                  <a:lumMod val="50000"/>
                </a:schemeClr>
              </a:solidFill>
              <a:latin typeface="+mn-lt"/>
            </a:endParaRPr>
          </a:p>
          <a:p>
            <a:pPr marL="457200" indent="-457200" algn="l">
              <a:buFont typeface="Wingdings" panose="05000000000000000000" pitchFamily="2" charset="2"/>
              <a:buChar char="§"/>
            </a:pPr>
            <a:r>
              <a:rPr lang="en-US" sz="2050" b="1" i="1" dirty="0" smtClean="0">
                <a:solidFill>
                  <a:schemeClr val="accent6">
                    <a:lumMod val="50000"/>
                  </a:schemeClr>
                </a:solidFill>
                <a:latin typeface="+mn-lt"/>
              </a:rPr>
              <a:t>Take the initiative to no longer be a “bad bullet writer”.</a:t>
            </a:r>
            <a:endParaRPr lang="en-US" sz="2050" b="1" i="1" dirty="0">
              <a:solidFill>
                <a:schemeClr val="accent6">
                  <a:lumMod val="50000"/>
                </a:schemeClr>
              </a:solidFill>
              <a:latin typeface="+mn-lt"/>
            </a:endParaRPr>
          </a:p>
        </p:txBody>
      </p:sp>
      <p:sp>
        <p:nvSpPr>
          <p:cNvPr id="7" name="Title 1"/>
          <p:cNvSpPr>
            <a:spLocks noGrp="1"/>
          </p:cNvSpPr>
          <p:nvPr>
            <p:ph type="title"/>
          </p:nvPr>
        </p:nvSpPr>
        <p:spPr>
          <a:xfrm>
            <a:off x="1081088" y="0"/>
            <a:ext cx="7143750" cy="1143000"/>
          </a:xfrm>
        </p:spPr>
        <p:txBody>
          <a:bodyPr/>
          <a:lstStyle/>
          <a:p>
            <a:r>
              <a:rPr lang="en-US" sz="3200" dirty="0" smtClean="0">
                <a:solidFill>
                  <a:schemeClr val="accent6">
                    <a:lumMod val="50000"/>
                  </a:schemeClr>
                </a:solidFill>
                <a:latin typeface="Arial" pitchFamily="34" charset="0"/>
                <a:cs typeface="Arial" pitchFamily="34" charset="0"/>
              </a:rPr>
              <a:t>Bullet Writing</a:t>
            </a:r>
            <a:endParaRPr lang="en-US" sz="3200" dirty="0">
              <a:solidFill>
                <a:schemeClr val="accent6">
                  <a:lumMod val="50000"/>
                </a:schemeClr>
              </a:solidFill>
            </a:endParaRPr>
          </a:p>
        </p:txBody>
      </p:sp>
    </p:spTree>
    <p:extLst>
      <p:ext uri="{BB962C8B-B14F-4D97-AF65-F5344CB8AC3E}">
        <p14:creationId xmlns:p14="http://schemas.microsoft.com/office/powerpoint/2010/main" val="354074040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2960" y="2905759"/>
            <a:ext cx="7132320" cy="2286000"/>
          </a:xfrm>
          <a:prstGeom prst="rect">
            <a:avLst/>
          </a:prstGeom>
          <a:noFill/>
        </p:spPr>
        <p:txBody>
          <a:bodyPr wrap="square" rtlCol="0">
            <a:spAutoFit/>
          </a:bodyPr>
          <a:lstStyle/>
          <a:p>
            <a:endParaRPr lang="en-US" dirty="0"/>
          </a:p>
        </p:txBody>
      </p:sp>
      <p:sp>
        <p:nvSpPr>
          <p:cNvPr id="7" name="Title 1"/>
          <p:cNvSpPr>
            <a:spLocks noGrp="1"/>
          </p:cNvSpPr>
          <p:nvPr>
            <p:ph type="title"/>
          </p:nvPr>
        </p:nvSpPr>
        <p:spPr>
          <a:xfrm>
            <a:off x="1081088" y="0"/>
            <a:ext cx="7143750" cy="1143000"/>
          </a:xfrm>
        </p:spPr>
        <p:txBody>
          <a:bodyPr/>
          <a:lstStyle/>
          <a:p>
            <a:r>
              <a:rPr lang="en-US" sz="3200" dirty="0" smtClean="0">
                <a:solidFill>
                  <a:schemeClr val="accent6">
                    <a:lumMod val="50000"/>
                  </a:schemeClr>
                </a:solidFill>
                <a:latin typeface="Arial" pitchFamily="34" charset="0"/>
                <a:cs typeface="Arial" pitchFamily="34" charset="0"/>
              </a:rPr>
              <a:t>Mentorship</a:t>
            </a:r>
            <a:endParaRPr lang="en-US" sz="3200" dirty="0">
              <a:solidFill>
                <a:schemeClr val="accent6">
                  <a:lumMod val="50000"/>
                </a:schemeClr>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08510"/>
            <a:ext cx="9144000" cy="4813139"/>
          </a:xfrm>
          <a:prstGeom prst="rect">
            <a:avLst/>
          </a:prstGeom>
        </p:spPr>
      </p:pic>
      <p:sp>
        <p:nvSpPr>
          <p:cNvPr id="5" name="Rectangle 4"/>
          <p:cNvSpPr/>
          <p:nvPr/>
        </p:nvSpPr>
        <p:spPr bwMode="auto">
          <a:xfrm>
            <a:off x="4714240" y="2987040"/>
            <a:ext cx="1188719" cy="1507408"/>
          </a:xfrm>
          <a:prstGeom prst="rect">
            <a:avLst/>
          </a:prstGeom>
          <a:noFill/>
          <a:ln w="5715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4259985162"/>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chemeClr val="accent6">
                    <a:lumMod val="50000"/>
                  </a:schemeClr>
                </a:solidFill>
                <a:latin typeface="Arial" pitchFamily="34" charset="0"/>
                <a:cs typeface="Arial" pitchFamily="34" charset="0"/>
              </a:rPr>
              <a:t>MyVector Mentor Expectations</a:t>
            </a:r>
            <a:endParaRPr lang="en-US" sz="3200" dirty="0">
              <a:solidFill>
                <a:schemeClr val="accent6">
                  <a:lumMod val="50000"/>
                </a:schemeClr>
              </a:solidFill>
            </a:endParaRPr>
          </a:p>
        </p:txBody>
      </p:sp>
      <p:sp>
        <p:nvSpPr>
          <p:cNvPr id="6" name="TextBox 5"/>
          <p:cNvSpPr txBox="1"/>
          <p:nvPr/>
        </p:nvSpPr>
        <p:spPr>
          <a:xfrm>
            <a:off x="487680" y="1317972"/>
            <a:ext cx="8290560" cy="4939814"/>
          </a:xfrm>
          <a:prstGeom prst="rect">
            <a:avLst/>
          </a:prstGeom>
          <a:noFill/>
        </p:spPr>
        <p:txBody>
          <a:bodyPr wrap="square" rtlCol="0">
            <a:spAutoFit/>
          </a:bodyPr>
          <a:lstStyle/>
          <a:p>
            <a:pPr algn="l"/>
            <a:r>
              <a:rPr lang="en-US" sz="2100" b="1" i="1" u="sng" dirty="0">
                <a:solidFill>
                  <a:schemeClr val="accent6">
                    <a:lumMod val="50000"/>
                  </a:schemeClr>
                </a:solidFill>
                <a:latin typeface="+mn-lt"/>
              </a:rPr>
              <a:t>Key to the mentoring process is the direct involvement of the commander and supervisor in the professional development of his or her people.</a:t>
            </a:r>
            <a:r>
              <a:rPr lang="en-US" sz="2100" b="1" i="1" dirty="0">
                <a:solidFill>
                  <a:schemeClr val="accent6">
                    <a:lumMod val="50000"/>
                  </a:schemeClr>
                </a:solidFill>
                <a:latin typeface="+mn-lt"/>
              </a:rPr>
              <a:t> Airmen have the option of selecting mentors. Some of the expectations of mentors are: </a:t>
            </a:r>
          </a:p>
          <a:p>
            <a:pPr marL="285750" indent="-285750" algn="l">
              <a:buFont typeface="Wingdings" panose="05000000000000000000" pitchFamily="2" charset="2"/>
              <a:buChar char="§"/>
            </a:pPr>
            <a:r>
              <a:rPr lang="en-US" sz="2100" b="1" i="1" dirty="0" smtClean="0">
                <a:solidFill>
                  <a:schemeClr val="accent6">
                    <a:lumMod val="50000"/>
                  </a:schemeClr>
                </a:solidFill>
                <a:latin typeface="+mn-lt"/>
              </a:rPr>
              <a:t>Share </a:t>
            </a:r>
            <a:r>
              <a:rPr lang="en-US" sz="2100" b="1" i="1" dirty="0">
                <a:solidFill>
                  <a:schemeClr val="accent6">
                    <a:lumMod val="50000"/>
                  </a:schemeClr>
                </a:solidFill>
                <a:latin typeface="+mn-lt"/>
              </a:rPr>
              <a:t>relevant knowledge, experience, and resources with mentees</a:t>
            </a:r>
          </a:p>
          <a:p>
            <a:pPr marL="285750" indent="-285750" algn="l">
              <a:buFont typeface="Wingdings" panose="05000000000000000000" pitchFamily="2" charset="2"/>
              <a:buChar char="§"/>
            </a:pPr>
            <a:r>
              <a:rPr lang="en-US" sz="2100" b="1" i="1" dirty="0" smtClean="0">
                <a:solidFill>
                  <a:schemeClr val="accent6">
                    <a:lumMod val="50000"/>
                  </a:schemeClr>
                </a:solidFill>
                <a:latin typeface="+mn-lt"/>
              </a:rPr>
              <a:t>Identify </a:t>
            </a:r>
            <a:r>
              <a:rPr lang="en-US" sz="2100" b="1" i="1" dirty="0">
                <a:solidFill>
                  <a:schemeClr val="accent6">
                    <a:lumMod val="50000"/>
                  </a:schemeClr>
                </a:solidFill>
                <a:latin typeface="+mn-lt"/>
              </a:rPr>
              <a:t>&amp; resolve potential issues of mentees</a:t>
            </a:r>
          </a:p>
          <a:p>
            <a:pPr marL="285750" indent="-285750" algn="l">
              <a:buFont typeface="Wingdings" panose="05000000000000000000" pitchFamily="2" charset="2"/>
              <a:buChar char="§"/>
            </a:pPr>
            <a:r>
              <a:rPr lang="en-US" sz="2100" b="1" i="1" dirty="0" smtClean="0">
                <a:solidFill>
                  <a:schemeClr val="accent6">
                    <a:lumMod val="50000"/>
                  </a:schemeClr>
                </a:solidFill>
                <a:latin typeface="+mn-lt"/>
              </a:rPr>
              <a:t>Encourage </a:t>
            </a:r>
            <a:r>
              <a:rPr lang="en-US" sz="2100" b="1" i="1" dirty="0">
                <a:solidFill>
                  <a:schemeClr val="accent6">
                    <a:lumMod val="50000"/>
                  </a:schemeClr>
                </a:solidFill>
                <a:latin typeface="+mn-lt"/>
              </a:rPr>
              <a:t>mentees to improve occupational &amp; institutional </a:t>
            </a:r>
            <a:r>
              <a:rPr lang="en-US" sz="2100" b="1" i="1" dirty="0" smtClean="0">
                <a:solidFill>
                  <a:schemeClr val="accent6">
                    <a:lumMod val="50000"/>
                  </a:schemeClr>
                </a:solidFill>
                <a:latin typeface="+mn-lt"/>
              </a:rPr>
              <a:t>competencies </a:t>
            </a:r>
            <a:r>
              <a:rPr lang="en-US" sz="1200" b="1" i="1" dirty="0" smtClean="0">
                <a:solidFill>
                  <a:schemeClr val="accent6">
                    <a:lumMod val="50000"/>
                  </a:schemeClr>
                </a:solidFill>
                <a:latin typeface="+mn-lt"/>
              </a:rPr>
              <a:t>(AF Portal &gt; Career and Training &gt; Force Development &gt; AF Competencies)</a:t>
            </a:r>
            <a:endParaRPr lang="en-US" sz="1200" b="1" i="1" dirty="0">
              <a:solidFill>
                <a:schemeClr val="accent6">
                  <a:lumMod val="50000"/>
                </a:schemeClr>
              </a:solidFill>
              <a:latin typeface="+mn-lt"/>
            </a:endParaRPr>
          </a:p>
          <a:p>
            <a:pPr marL="285750" indent="-285750" algn="l">
              <a:buFont typeface="Wingdings" panose="05000000000000000000" pitchFamily="2" charset="2"/>
              <a:buChar char="§"/>
            </a:pPr>
            <a:r>
              <a:rPr lang="en-US" sz="2100" b="1" i="1" dirty="0" smtClean="0">
                <a:solidFill>
                  <a:schemeClr val="accent6">
                    <a:lumMod val="50000"/>
                  </a:schemeClr>
                </a:solidFill>
                <a:latin typeface="+mn-lt"/>
              </a:rPr>
              <a:t>Support </a:t>
            </a:r>
            <a:r>
              <a:rPr lang="en-US" sz="2100" b="1" i="1" dirty="0">
                <a:solidFill>
                  <a:schemeClr val="accent6">
                    <a:lumMod val="50000"/>
                  </a:schemeClr>
                </a:solidFill>
                <a:latin typeface="+mn-lt"/>
              </a:rPr>
              <a:t>mentee’s career planning and goal setting</a:t>
            </a:r>
          </a:p>
          <a:p>
            <a:pPr marL="285750" indent="-285750" algn="l">
              <a:buFont typeface="Wingdings" panose="05000000000000000000" pitchFamily="2" charset="2"/>
              <a:buChar char="§"/>
            </a:pPr>
            <a:r>
              <a:rPr lang="en-US" sz="2100" b="1" i="1" dirty="0" smtClean="0">
                <a:solidFill>
                  <a:schemeClr val="accent6">
                    <a:lumMod val="50000"/>
                  </a:schemeClr>
                </a:solidFill>
                <a:latin typeface="+mn-lt"/>
              </a:rPr>
              <a:t>Offer </a:t>
            </a:r>
            <a:r>
              <a:rPr lang="en-US" sz="2100" b="1" i="1" dirty="0">
                <a:solidFill>
                  <a:schemeClr val="accent6">
                    <a:lumMod val="50000"/>
                  </a:schemeClr>
                </a:solidFill>
                <a:latin typeface="+mn-lt"/>
              </a:rPr>
              <a:t>guidance, provide feedback, and acknowledge accomplishment</a:t>
            </a:r>
          </a:p>
          <a:p>
            <a:pPr marL="285750" indent="-285750" algn="l">
              <a:buFont typeface="Wingdings" panose="05000000000000000000" pitchFamily="2" charset="2"/>
              <a:buChar char="§"/>
            </a:pPr>
            <a:r>
              <a:rPr lang="en-US" sz="2100" b="1" i="1" dirty="0" smtClean="0">
                <a:solidFill>
                  <a:schemeClr val="accent6">
                    <a:lumMod val="50000"/>
                  </a:schemeClr>
                </a:solidFill>
                <a:latin typeface="+mn-lt"/>
              </a:rPr>
              <a:t>Facilitate </a:t>
            </a:r>
            <a:r>
              <a:rPr lang="en-US" sz="2100" b="1" i="1" dirty="0">
                <a:solidFill>
                  <a:schemeClr val="accent6">
                    <a:lumMod val="50000"/>
                  </a:schemeClr>
                </a:solidFill>
                <a:latin typeface="+mn-lt"/>
              </a:rPr>
              <a:t>opportunity for new experiences and skill building</a:t>
            </a:r>
          </a:p>
          <a:p>
            <a:pPr marL="285750" indent="-285750" algn="l">
              <a:buFont typeface="Wingdings" panose="05000000000000000000" pitchFamily="2" charset="2"/>
              <a:buChar char="§"/>
            </a:pPr>
            <a:r>
              <a:rPr lang="en-US" sz="2100" b="1" i="1" dirty="0" smtClean="0">
                <a:solidFill>
                  <a:schemeClr val="accent6">
                    <a:lumMod val="50000"/>
                  </a:schemeClr>
                </a:solidFill>
                <a:latin typeface="+mn-lt"/>
              </a:rPr>
              <a:t>Provide </a:t>
            </a:r>
            <a:r>
              <a:rPr lang="en-US" sz="2100" b="1" i="1" dirty="0">
                <a:solidFill>
                  <a:schemeClr val="accent6">
                    <a:lumMod val="50000"/>
                  </a:schemeClr>
                </a:solidFill>
                <a:latin typeface="+mn-lt"/>
              </a:rPr>
              <a:t>wise counsel</a:t>
            </a:r>
          </a:p>
          <a:p>
            <a:pPr marL="285750" indent="-285750" algn="l">
              <a:buFont typeface="Wingdings" panose="05000000000000000000" pitchFamily="2" charset="2"/>
              <a:buChar char="§"/>
            </a:pPr>
            <a:r>
              <a:rPr lang="en-US" sz="2100" b="1" i="1" dirty="0" smtClean="0">
                <a:solidFill>
                  <a:schemeClr val="accent6">
                    <a:lumMod val="50000"/>
                  </a:schemeClr>
                </a:solidFill>
                <a:latin typeface="+mn-lt"/>
              </a:rPr>
              <a:t>Listen </a:t>
            </a:r>
            <a:r>
              <a:rPr lang="en-US" sz="2100" b="1" i="1" dirty="0">
                <a:solidFill>
                  <a:schemeClr val="accent6">
                    <a:lumMod val="50000"/>
                  </a:schemeClr>
                </a:solidFill>
                <a:latin typeface="+mn-lt"/>
              </a:rPr>
              <a:t>to personal &amp; professional challenges of </a:t>
            </a:r>
            <a:r>
              <a:rPr lang="en-US" sz="2100" b="1" i="1" dirty="0" smtClean="0">
                <a:solidFill>
                  <a:schemeClr val="accent6">
                    <a:lumMod val="50000"/>
                  </a:schemeClr>
                </a:solidFill>
                <a:latin typeface="+mn-lt"/>
              </a:rPr>
              <a:t>mentees</a:t>
            </a:r>
            <a:endParaRPr lang="en-US" sz="2100" b="1" i="1" dirty="0">
              <a:solidFill>
                <a:schemeClr val="accent6">
                  <a:lumMod val="50000"/>
                </a:schemeClr>
              </a:solidFill>
              <a:latin typeface="+mn-lt"/>
            </a:endParaRPr>
          </a:p>
        </p:txBody>
      </p:sp>
    </p:spTree>
    <p:extLst>
      <p:ext uri="{BB962C8B-B14F-4D97-AF65-F5344CB8AC3E}">
        <p14:creationId xmlns:p14="http://schemas.microsoft.com/office/powerpoint/2010/main" val="271397559"/>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chemeClr val="accent6">
                    <a:lumMod val="50000"/>
                  </a:schemeClr>
                </a:solidFill>
                <a:latin typeface="Arial" pitchFamily="34" charset="0"/>
                <a:cs typeface="Arial" pitchFamily="34" charset="0"/>
              </a:rPr>
              <a:t>MyVector Mentee Expectations</a:t>
            </a:r>
            <a:endParaRPr lang="en-US" sz="3200" dirty="0">
              <a:solidFill>
                <a:schemeClr val="accent6">
                  <a:lumMod val="50000"/>
                </a:schemeClr>
              </a:solidFill>
            </a:endParaRPr>
          </a:p>
        </p:txBody>
      </p:sp>
      <p:sp>
        <p:nvSpPr>
          <p:cNvPr id="6" name="TextBox 5"/>
          <p:cNvSpPr txBox="1"/>
          <p:nvPr/>
        </p:nvSpPr>
        <p:spPr>
          <a:xfrm>
            <a:off x="858838" y="1317972"/>
            <a:ext cx="7366000" cy="5016758"/>
          </a:xfrm>
          <a:prstGeom prst="rect">
            <a:avLst/>
          </a:prstGeom>
          <a:noFill/>
        </p:spPr>
        <p:txBody>
          <a:bodyPr wrap="square" rtlCol="0">
            <a:spAutoFit/>
          </a:bodyPr>
          <a:lstStyle/>
          <a:p>
            <a:pPr algn="l"/>
            <a:r>
              <a:rPr lang="en-US" sz="2000" b="1" i="1" u="sng" dirty="0">
                <a:solidFill>
                  <a:schemeClr val="accent6">
                    <a:lumMod val="50000"/>
                  </a:schemeClr>
                </a:solidFill>
                <a:latin typeface="+mn-lt"/>
              </a:rPr>
              <a:t>Mentees are expected to become actively involved in their learning and developmental needs.</a:t>
            </a:r>
            <a:r>
              <a:rPr lang="en-US" sz="2000" b="1" i="1" dirty="0">
                <a:solidFill>
                  <a:schemeClr val="accent6">
                    <a:lumMod val="50000"/>
                  </a:schemeClr>
                </a:solidFill>
                <a:latin typeface="+mn-lt"/>
              </a:rPr>
              <a:t> They are encouraged to develop a mentoring plan that clearly identify the developmental goals to be accomplished. Some mentee expectations are:</a:t>
            </a:r>
          </a:p>
          <a:p>
            <a:pPr marL="342900" indent="-342900" algn="l">
              <a:buFont typeface="Wingdings" panose="05000000000000000000" pitchFamily="2" charset="2"/>
              <a:buChar char="§"/>
            </a:pPr>
            <a:r>
              <a:rPr lang="en-US" sz="2000" b="1" i="1" dirty="0" smtClean="0">
                <a:solidFill>
                  <a:schemeClr val="accent6">
                    <a:lumMod val="50000"/>
                  </a:schemeClr>
                </a:solidFill>
                <a:latin typeface="+mn-lt"/>
              </a:rPr>
              <a:t>Development </a:t>
            </a:r>
            <a:r>
              <a:rPr lang="en-US" sz="2000" b="1" i="1" dirty="0">
                <a:solidFill>
                  <a:schemeClr val="accent6">
                    <a:lumMod val="50000"/>
                  </a:schemeClr>
                </a:solidFill>
                <a:latin typeface="+mn-lt"/>
              </a:rPr>
              <a:t>of a career roadmap by identifying and clarifying current &amp; future goals</a:t>
            </a:r>
          </a:p>
          <a:p>
            <a:pPr marL="342900" indent="-342900" algn="l">
              <a:buFont typeface="Wingdings" panose="05000000000000000000" pitchFamily="2" charset="2"/>
              <a:buChar char="§"/>
            </a:pPr>
            <a:r>
              <a:rPr lang="en-US" sz="2000" b="1" i="1" dirty="0" smtClean="0">
                <a:solidFill>
                  <a:schemeClr val="accent6">
                    <a:lumMod val="50000"/>
                  </a:schemeClr>
                </a:solidFill>
                <a:latin typeface="+mn-lt"/>
              </a:rPr>
              <a:t>In-depth </a:t>
            </a:r>
            <a:r>
              <a:rPr lang="en-US" sz="2000" b="1" i="1" dirty="0">
                <a:solidFill>
                  <a:schemeClr val="accent6">
                    <a:lumMod val="50000"/>
                  </a:schemeClr>
                </a:solidFill>
                <a:latin typeface="+mn-lt"/>
              </a:rPr>
              <a:t>understanding of the mission, goals, and political structure of the Air Force</a:t>
            </a:r>
          </a:p>
          <a:p>
            <a:pPr marL="342900" indent="-342900" algn="l">
              <a:buFont typeface="Wingdings" panose="05000000000000000000" pitchFamily="2" charset="2"/>
              <a:buChar char="§"/>
            </a:pPr>
            <a:r>
              <a:rPr lang="en-US" sz="2000" b="1" i="1" dirty="0" smtClean="0">
                <a:solidFill>
                  <a:schemeClr val="accent6">
                    <a:lumMod val="50000"/>
                  </a:schemeClr>
                </a:solidFill>
                <a:latin typeface="+mn-lt"/>
              </a:rPr>
              <a:t>Enhancement </a:t>
            </a:r>
            <a:r>
              <a:rPr lang="en-US" sz="2000" b="1" i="1" dirty="0">
                <a:solidFill>
                  <a:schemeClr val="accent6">
                    <a:lumMod val="50000"/>
                  </a:schemeClr>
                </a:solidFill>
                <a:latin typeface="+mn-lt"/>
              </a:rPr>
              <a:t>of technical skills</a:t>
            </a:r>
          </a:p>
          <a:p>
            <a:pPr marL="342900" indent="-342900" algn="l">
              <a:buFont typeface="Wingdings" panose="05000000000000000000" pitchFamily="2" charset="2"/>
              <a:buChar char="§"/>
            </a:pPr>
            <a:r>
              <a:rPr lang="en-US" sz="2000" b="1" i="1" dirty="0" smtClean="0">
                <a:solidFill>
                  <a:schemeClr val="accent6">
                    <a:lumMod val="50000"/>
                  </a:schemeClr>
                </a:solidFill>
                <a:latin typeface="+mn-lt"/>
              </a:rPr>
              <a:t>Endowed </a:t>
            </a:r>
            <a:r>
              <a:rPr lang="en-US" sz="2000" b="1" i="1" dirty="0">
                <a:solidFill>
                  <a:schemeClr val="accent6">
                    <a:lumMod val="50000"/>
                  </a:schemeClr>
                </a:solidFill>
                <a:latin typeface="+mn-lt"/>
              </a:rPr>
              <a:t>with more responsibility to take ownership of learning and developmental needs</a:t>
            </a:r>
          </a:p>
          <a:p>
            <a:pPr marL="342900" indent="-342900" algn="l">
              <a:buFont typeface="Wingdings" panose="05000000000000000000" pitchFamily="2" charset="2"/>
              <a:buChar char="§"/>
            </a:pPr>
            <a:r>
              <a:rPr lang="en-US" sz="2000" b="1" i="1" dirty="0" smtClean="0">
                <a:solidFill>
                  <a:schemeClr val="accent6">
                    <a:lumMod val="50000"/>
                  </a:schemeClr>
                </a:solidFill>
                <a:latin typeface="+mn-lt"/>
              </a:rPr>
              <a:t>Identification </a:t>
            </a:r>
            <a:r>
              <a:rPr lang="en-US" sz="2000" b="1" i="1" dirty="0">
                <a:solidFill>
                  <a:schemeClr val="accent6">
                    <a:lumMod val="50000"/>
                  </a:schemeClr>
                </a:solidFill>
                <a:latin typeface="+mn-lt"/>
              </a:rPr>
              <a:t>of leadership strengths and areas for improvement via an on-line assessment tool</a:t>
            </a:r>
          </a:p>
          <a:p>
            <a:pPr marL="342900" indent="-342900" algn="l">
              <a:buFont typeface="Wingdings" panose="05000000000000000000" pitchFamily="2" charset="2"/>
              <a:buChar char="§"/>
            </a:pPr>
            <a:r>
              <a:rPr lang="en-US" sz="2000" b="1" i="1" dirty="0" smtClean="0">
                <a:solidFill>
                  <a:schemeClr val="accent6">
                    <a:lumMod val="50000"/>
                  </a:schemeClr>
                </a:solidFill>
                <a:latin typeface="+mn-lt"/>
              </a:rPr>
              <a:t>Opportunity </a:t>
            </a:r>
            <a:r>
              <a:rPr lang="en-US" sz="2000" b="1" i="1" dirty="0">
                <a:solidFill>
                  <a:schemeClr val="accent6">
                    <a:lumMod val="50000"/>
                  </a:schemeClr>
                </a:solidFill>
                <a:latin typeface="+mn-lt"/>
              </a:rPr>
              <a:t>to expand leadership abilities </a:t>
            </a:r>
          </a:p>
          <a:p>
            <a:pPr marL="342900" indent="-342900" algn="l">
              <a:buFont typeface="Wingdings" panose="05000000000000000000" pitchFamily="2" charset="2"/>
              <a:buChar char="§"/>
            </a:pPr>
            <a:r>
              <a:rPr lang="en-US" sz="2000" b="1" i="1" dirty="0" smtClean="0">
                <a:solidFill>
                  <a:schemeClr val="accent6">
                    <a:lumMod val="50000"/>
                  </a:schemeClr>
                </a:solidFill>
                <a:latin typeface="+mn-lt"/>
              </a:rPr>
              <a:t>Enhanced </a:t>
            </a:r>
            <a:r>
              <a:rPr lang="en-US" sz="2000" b="1" i="1" dirty="0">
                <a:solidFill>
                  <a:schemeClr val="accent6">
                    <a:lumMod val="50000"/>
                  </a:schemeClr>
                </a:solidFill>
                <a:latin typeface="+mn-lt"/>
              </a:rPr>
              <a:t>opportunities for career advancement</a:t>
            </a:r>
          </a:p>
        </p:txBody>
      </p:sp>
    </p:spTree>
    <p:extLst>
      <p:ext uri="{BB962C8B-B14F-4D97-AF65-F5344CB8AC3E}">
        <p14:creationId xmlns:p14="http://schemas.microsoft.com/office/powerpoint/2010/main" val="2988376540"/>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chemeClr val="accent6">
                    <a:lumMod val="50000"/>
                  </a:schemeClr>
                </a:solidFill>
                <a:latin typeface="Arial" pitchFamily="34" charset="0"/>
                <a:cs typeface="Arial" pitchFamily="34" charset="0"/>
              </a:rPr>
              <a:t>Deliberate Development</a:t>
            </a:r>
            <a:endParaRPr lang="en-US" sz="3200" dirty="0">
              <a:solidFill>
                <a:schemeClr val="accent6">
                  <a:lumMod val="50000"/>
                </a:schemeClr>
              </a:solidFill>
            </a:endParaRPr>
          </a:p>
        </p:txBody>
      </p:sp>
      <p:sp>
        <p:nvSpPr>
          <p:cNvPr id="4" name="TextBox 3"/>
          <p:cNvSpPr txBox="1"/>
          <p:nvPr/>
        </p:nvSpPr>
        <p:spPr>
          <a:xfrm>
            <a:off x="965200" y="2336800"/>
            <a:ext cx="7132320" cy="2286000"/>
          </a:xfrm>
          <a:prstGeom prst="rect">
            <a:avLst/>
          </a:prstGeom>
          <a:noFill/>
        </p:spPr>
        <p:txBody>
          <a:bodyPr wrap="square" rtlCol="0">
            <a:spAutoFit/>
          </a:bodyPr>
          <a:lstStyle/>
          <a:p>
            <a:endParaRPr lang="en-US" dirty="0"/>
          </a:p>
        </p:txBody>
      </p:sp>
      <p:sp>
        <p:nvSpPr>
          <p:cNvPr id="6" name="TextBox 5"/>
          <p:cNvSpPr txBox="1"/>
          <p:nvPr/>
        </p:nvSpPr>
        <p:spPr>
          <a:xfrm>
            <a:off x="848360" y="1447512"/>
            <a:ext cx="7366000" cy="4816703"/>
          </a:xfrm>
          <a:prstGeom prst="rect">
            <a:avLst/>
          </a:prstGeom>
          <a:noFill/>
        </p:spPr>
        <p:txBody>
          <a:bodyPr wrap="square" rtlCol="0">
            <a:spAutoFit/>
          </a:bodyPr>
          <a:lstStyle/>
          <a:p>
            <a:pPr algn="l"/>
            <a:r>
              <a:rPr lang="en-US" sz="3200" b="1" i="1" u="sng" dirty="0" smtClean="0">
                <a:solidFill>
                  <a:schemeClr val="accent6">
                    <a:lumMod val="50000"/>
                  </a:schemeClr>
                </a:solidFill>
                <a:latin typeface="+mn-lt"/>
              </a:rPr>
              <a:t>Supervisors</a:t>
            </a:r>
            <a:endParaRPr lang="en-US" sz="3200" b="1" i="1" dirty="0" smtClean="0">
              <a:solidFill>
                <a:schemeClr val="accent6">
                  <a:lumMod val="50000"/>
                </a:schemeClr>
              </a:solidFill>
              <a:latin typeface="+mn-lt"/>
            </a:endParaRPr>
          </a:p>
          <a:p>
            <a:pPr marL="342900" indent="-342900" algn="l">
              <a:buFont typeface="Wingdings" panose="05000000000000000000" pitchFamily="2" charset="2"/>
              <a:buChar char="§"/>
            </a:pPr>
            <a:r>
              <a:rPr lang="en-US" sz="2500" b="1" i="1" dirty="0" smtClean="0">
                <a:solidFill>
                  <a:schemeClr val="accent6">
                    <a:lumMod val="50000"/>
                  </a:schemeClr>
                </a:solidFill>
                <a:latin typeface="+mn-lt"/>
              </a:rPr>
              <a:t>Seek out opportunities in the areas you know your subordinates need developing</a:t>
            </a:r>
          </a:p>
          <a:p>
            <a:pPr marL="342900" indent="-342900" algn="l">
              <a:buFont typeface="Wingdings" panose="05000000000000000000" pitchFamily="2" charset="2"/>
              <a:buChar char="§"/>
            </a:pPr>
            <a:endParaRPr lang="en-US" sz="2500" b="1" i="1" dirty="0">
              <a:solidFill>
                <a:schemeClr val="accent6">
                  <a:lumMod val="50000"/>
                </a:schemeClr>
              </a:solidFill>
              <a:latin typeface="+mn-lt"/>
            </a:endParaRPr>
          </a:p>
          <a:p>
            <a:pPr marL="342900" indent="-342900" algn="l">
              <a:buFont typeface="Wingdings" panose="05000000000000000000" pitchFamily="2" charset="2"/>
              <a:buChar char="§"/>
            </a:pPr>
            <a:r>
              <a:rPr lang="en-US" sz="2500" b="1" i="1" dirty="0" smtClean="0">
                <a:solidFill>
                  <a:schemeClr val="accent6">
                    <a:lumMod val="50000"/>
                  </a:schemeClr>
                </a:solidFill>
                <a:latin typeface="+mn-lt"/>
              </a:rPr>
              <a:t>Seek out growth opportunities that align with your subordinate’s interests and/or with their potential; shaping their ‘Whole Airman’ experience</a:t>
            </a:r>
          </a:p>
          <a:p>
            <a:pPr marL="342900" indent="-342900" algn="l">
              <a:buFont typeface="Wingdings" panose="05000000000000000000" pitchFamily="2" charset="2"/>
              <a:buChar char="§"/>
            </a:pPr>
            <a:endParaRPr lang="en-US" sz="2500" b="1" i="1" dirty="0">
              <a:solidFill>
                <a:schemeClr val="accent6">
                  <a:lumMod val="50000"/>
                </a:schemeClr>
              </a:solidFill>
              <a:latin typeface="+mn-lt"/>
            </a:endParaRPr>
          </a:p>
          <a:p>
            <a:pPr marL="342900" indent="-342900" algn="l">
              <a:buFont typeface="Wingdings" panose="05000000000000000000" pitchFamily="2" charset="2"/>
              <a:buChar char="§"/>
            </a:pPr>
            <a:r>
              <a:rPr lang="en-US" sz="2500" b="1" i="1" dirty="0" smtClean="0">
                <a:solidFill>
                  <a:schemeClr val="accent6">
                    <a:lumMod val="50000"/>
                  </a:schemeClr>
                </a:solidFill>
                <a:latin typeface="+mn-lt"/>
              </a:rPr>
              <a:t>Continuously follow-up with your subordinate’s progress toward meeting their ACA stated goals each reporting period</a:t>
            </a:r>
          </a:p>
        </p:txBody>
      </p:sp>
    </p:spTree>
    <p:extLst>
      <p:ext uri="{BB962C8B-B14F-4D97-AF65-F5344CB8AC3E}">
        <p14:creationId xmlns:p14="http://schemas.microsoft.com/office/powerpoint/2010/main" val="279704170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chemeClr val="accent6">
                    <a:lumMod val="50000"/>
                  </a:schemeClr>
                </a:solidFill>
                <a:latin typeface="Arial" pitchFamily="34" charset="0"/>
                <a:cs typeface="Arial" pitchFamily="34" charset="0"/>
              </a:rPr>
              <a:t>Deliberate Development</a:t>
            </a:r>
            <a:endParaRPr lang="en-US" sz="3200" dirty="0">
              <a:solidFill>
                <a:schemeClr val="accent6">
                  <a:lumMod val="50000"/>
                </a:schemeClr>
              </a:solidFill>
            </a:endParaRPr>
          </a:p>
        </p:txBody>
      </p:sp>
      <p:sp>
        <p:nvSpPr>
          <p:cNvPr id="4" name="TextBox 3"/>
          <p:cNvSpPr txBox="1"/>
          <p:nvPr/>
        </p:nvSpPr>
        <p:spPr>
          <a:xfrm>
            <a:off x="965200" y="2336800"/>
            <a:ext cx="7132320" cy="2286000"/>
          </a:xfrm>
          <a:prstGeom prst="rect">
            <a:avLst/>
          </a:prstGeom>
          <a:noFill/>
        </p:spPr>
        <p:txBody>
          <a:bodyPr wrap="square" rtlCol="0">
            <a:spAutoFit/>
          </a:bodyPr>
          <a:lstStyle/>
          <a:p>
            <a:endParaRPr lang="en-US" dirty="0"/>
          </a:p>
        </p:txBody>
      </p:sp>
      <p:sp>
        <p:nvSpPr>
          <p:cNvPr id="6" name="TextBox 5"/>
          <p:cNvSpPr txBox="1"/>
          <p:nvPr/>
        </p:nvSpPr>
        <p:spPr>
          <a:xfrm>
            <a:off x="848360" y="1447512"/>
            <a:ext cx="7366000" cy="4816703"/>
          </a:xfrm>
          <a:prstGeom prst="rect">
            <a:avLst/>
          </a:prstGeom>
          <a:noFill/>
        </p:spPr>
        <p:txBody>
          <a:bodyPr wrap="square" rtlCol="0">
            <a:spAutoFit/>
          </a:bodyPr>
          <a:lstStyle/>
          <a:p>
            <a:pPr algn="l"/>
            <a:r>
              <a:rPr lang="en-US" sz="3200" b="1" i="1" u="sng" dirty="0" smtClean="0">
                <a:solidFill>
                  <a:schemeClr val="accent6">
                    <a:lumMod val="50000"/>
                  </a:schemeClr>
                </a:solidFill>
                <a:latin typeface="+mn-lt"/>
              </a:rPr>
              <a:t>Subordinates</a:t>
            </a:r>
            <a:endParaRPr lang="en-US" sz="3200" b="1" i="1" dirty="0" smtClean="0">
              <a:solidFill>
                <a:schemeClr val="accent6">
                  <a:lumMod val="50000"/>
                </a:schemeClr>
              </a:solidFill>
              <a:latin typeface="+mn-lt"/>
            </a:endParaRPr>
          </a:p>
          <a:p>
            <a:pPr marL="342900" indent="-342900" algn="l">
              <a:buFont typeface="Wingdings" panose="05000000000000000000" pitchFamily="2" charset="2"/>
              <a:buChar char="§"/>
            </a:pPr>
            <a:r>
              <a:rPr lang="en-US" sz="2500" b="1" i="1" dirty="0" smtClean="0">
                <a:solidFill>
                  <a:schemeClr val="accent6">
                    <a:lumMod val="50000"/>
                  </a:schemeClr>
                </a:solidFill>
                <a:latin typeface="+mn-lt"/>
              </a:rPr>
              <a:t>Seek out opportunities in the areas you know you need developing and discuss this with your supervisors</a:t>
            </a:r>
          </a:p>
          <a:p>
            <a:pPr marL="342900" indent="-342900" algn="l">
              <a:buFont typeface="Wingdings" panose="05000000000000000000" pitchFamily="2" charset="2"/>
              <a:buChar char="§"/>
            </a:pPr>
            <a:endParaRPr lang="en-US" sz="2500" b="1" i="1" dirty="0">
              <a:solidFill>
                <a:schemeClr val="accent6">
                  <a:lumMod val="50000"/>
                </a:schemeClr>
              </a:solidFill>
              <a:latin typeface="+mn-lt"/>
            </a:endParaRPr>
          </a:p>
          <a:p>
            <a:pPr marL="342900" indent="-342900" algn="l">
              <a:buFont typeface="Wingdings" panose="05000000000000000000" pitchFamily="2" charset="2"/>
              <a:buChar char="§"/>
            </a:pPr>
            <a:r>
              <a:rPr lang="en-US" sz="2500" b="1" i="1" dirty="0" smtClean="0">
                <a:solidFill>
                  <a:schemeClr val="accent6">
                    <a:lumMod val="50000"/>
                  </a:schemeClr>
                </a:solidFill>
                <a:latin typeface="+mn-lt"/>
              </a:rPr>
              <a:t>Seek out growth opportunities that align with your own interests and/or potential; shaping your ‘Whole Airman’ experience</a:t>
            </a:r>
          </a:p>
          <a:p>
            <a:pPr marL="342900" indent="-342900" algn="l">
              <a:buFont typeface="Wingdings" panose="05000000000000000000" pitchFamily="2" charset="2"/>
              <a:buChar char="§"/>
            </a:pPr>
            <a:endParaRPr lang="en-US" sz="2500" b="1" i="1" dirty="0">
              <a:solidFill>
                <a:schemeClr val="accent6">
                  <a:lumMod val="50000"/>
                </a:schemeClr>
              </a:solidFill>
              <a:latin typeface="+mn-lt"/>
            </a:endParaRPr>
          </a:p>
          <a:p>
            <a:pPr marL="342900" indent="-342900" algn="l">
              <a:buFont typeface="Wingdings" panose="05000000000000000000" pitchFamily="2" charset="2"/>
              <a:buChar char="§"/>
            </a:pPr>
            <a:r>
              <a:rPr lang="en-US" sz="2500" b="1" i="1" dirty="0" smtClean="0">
                <a:solidFill>
                  <a:schemeClr val="accent6">
                    <a:lumMod val="50000"/>
                  </a:schemeClr>
                </a:solidFill>
                <a:latin typeface="+mn-lt"/>
              </a:rPr>
              <a:t>Continuously follow-up with your supervisor as you progress toward your ACA stated goals each reporting period</a:t>
            </a:r>
          </a:p>
        </p:txBody>
      </p:sp>
    </p:spTree>
    <p:extLst>
      <p:ext uri="{BB962C8B-B14F-4D97-AF65-F5344CB8AC3E}">
        <p14:creationId xmlns:p14="http://schemas.microsoft.com/office/powerpoint/2010/main" val="1219433818"/>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chemeClr val="accent6">
                    <a:lumMod val="50000"/>
                  </a:schemeClr>
                </a:solidFill>
                <a:latin typeface="Arial" pitchFamily="34" charset="0"/>
                <a:cs typeface="Arial" pitchFamily="34" charset="0"/>
              </a:rPr>
              <a:t>Strategic Planning</a:t>
            </a:r>
            <a:endParaRPr lang="en-US" sz="3200" dirty="0">
              <a:solidFill>
                <a:schemeClr val="accent6">
                  <a:lumMod val="50000"/>
                </a:schemeClr>
              </a:solidFill>
            </a:endParaRPr>
          </a:p>
        </p:txBody>
      </p:sp>
      <p:sp>
        <p:nvSpPr>
          <p:cNvPr id="6" name="TextBox 5"/>
          <p:cNvSpPr txBox="1"/>
          <p:nvPr/>
        </p:nvSpPr>
        <p:spPr>
          <a:xfrm>
            <a:off x="863600" y="3233300"/>
            <a:ext cx="7366000" cy="1107996"/>
          </a:xfrm>
          <a:prstGeom prst="rect">
            <a:avLst/>
          </a:prstGeom>
          <a:noFill/>
        </p:spPr>
        <p:txBody>
          <a:bodyPr wrap="square" rtlCol="0">
            <a:spAutoFit/>
          </a:bodyPr>
          <a:lstStyle/>
          <a:p>
            <a:r>
              <a:rPr lang="en-US" sz="3200" b="1" i="1" dirty="0" smtClean="0">
                <a:solidFill>
                  <a:schemeClr val="accent6">
                    <a:lumMod val="50000"/>
                  </a:schemeClr>
                </a:solidFill>
                <a:latin typeface="+mn-lt"/>
              </a:rPr>
              <a:t>“What can I do </a:t>
            </a:r>
            <a:r>
              <a:rPr lang="en-US" sz="3400" b="1" i="1" u="sng" dirty="0" smtClean="0">
                <a:solidFill>
                  <a:schemeClr val="accent6">
                    <a:lumMod val="50000"/>
                  </a:schemeClr>
                </a:solidFill>
                <a:latin typeface="+mn-lt"/>
              </a:rPr>
              <a:t>now</a:t>
            </a:r>
            <a:r>
              <a:rPr lang="en-US" sz="3200" b="1" i="1" dirty="0" smtClean="0">
                <a:solidFill>
                  <a:schemeClr val="accent6">
                    <a:lumMod val="50000"/>
                  </a:schemeClr>
                </a:solidFill>
                <a:latin typeface="+mn-lt"/>
              </a:rPr>
              <a:t> to become successful in the future?”</a:t>
            </a:r>
            <a:endParaRPr lang="en-US" sz="3200" b="1" i="1" dirty="0">
              <a:solidFill>
                <a:schemeClr val="accent6">
                  <a:lumMod val="50000"/>
                </a:schemeClr>
              </a:solidFill>
              <a:latin typeface="+mn-lt"/>
            </a:endParaRPr>
          </a:p>
        </p:txBody>
      </p:sp>
      <p:sp>
        <p:nvSpPr>
          <p:cNvPr id="3" name="Rectangle 2"/>
          <p:cNvSpPr/>
          <p:nvPr/>
        </p:nvSpPr>
        <p:spPr bwMode="auto">
          <a:xfrm>
            <a:off x="1468120" y="3264077"/>
            <a:ext cx="6202680" cy="1077219"/>
          </a:xfrm>
          <a:prstGeom prst="rect">
            <a:avLst/>
          </a:prstGeom>
          <a:noFill/>
          <a:ln w="5715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14" name="Curved Down Arrow 13"/>
          <p:cNvSpPr/>
          <p:nvPr/>
        </p:nvSpPr>
        <p:spPr bwMode="auto">
          <a:xfrm>
            <a:off x="2418080" y="1813560"/>
            <a:ext cx="4257040" cy="1188720"/>
          </a:xfrm>
          <a:prstGeom prst="curvedDownArrow">
            <a:avLst/>
          </a:prstGeom>
          <a:solidFill>
            <a:schemeClr val="accent6">
              <a:lumMod val="50000"/>
            </a:schemeClr>
          </a:solidFill>
          <a:ln w="1270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15" name="Curved Down Arrow 14"/>
          <p:cNvSpPr/>
          <p:nvPr/>
        </p:nvSpPr>
        <p:spPr bwMode="auto">
          <a:xfrm rot="10800000">
            <a:off x="2418080" y="4572316"/>
            <a:ext cx="4257040" cy="1188720"/>
          </a:xfrm>
          <a:prstGeom prst="curvedDownArrow">
            <a:avLst/>
          </a:prstGeom>
          <a:solidFill>
            <a:schemeClr val="accent6">
              <a:lumMod val="50000"/>
            </a:schemeClr>
          </a:solidFill>
          <a:ln w="1270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16" name="TextBox 15"/>
          <p:cNvSpPr txBox="1"/>
          <p:nvPr/>
        </p:nvSpPr>
        <p:spPr>
          <a:xfrm>
            <a:off x="3185160" y="2130921"/>
            <a:ext cx="2722880" cy="553998"/>
          </a:xfrm>
          <a:prstGeom prst="rect">
            <a:avLst/>
          </a:prstGeom>
          <a:noFill/>
        </p:spPr>
        <p:txBody>
          <a:bodyPr wrap="square" rtlCol="0">
            <a:spAutoFit/>
          </a:bodyPr>
          <a:lstStyle/>
          <a:p>
            <a:r>
              <a:rPr lang="en-US" sz="3000" b="1" i="1" dirty="0" smtClean="0">
                <a:solidFill>
                  <a:schemeClr val="accent6">
                    <a:lumMod val="50000"/>
                  </a:schemeClr>
                </a:solidFill>
                <a:latin typeface="+mn-lt"/>
              </a:rPr>
              <a:t>Supervisor</a:t>
            </a:r>
            <a:endParaRPr lang="en-US" sz="3000" b="1" i="1" dirty="0">
              <a:solidFill>
                <a:schemeClr val="accent6">
                  <a:lumMod val="50000"/>
                </a:schemeClr>
              </a:solidFill>
              <a:latin typeface="+mn-lt"/>
            </a:endParaRPr>
          </a:p>
        </p:txBody>
      </p:sp>
      <p:sp>
        <p:nvSpPr>
          <p:cNvPr id="17" name="TextBox 16"/>
          <p:cNvSpPr txBox="1"/>
          <p:nvPr/>
        </p:nvSpPr>
        <p:spPr>
          <a:xfrm>
            <a:off x="3185159" y="4889677"/>
            <a:ext cx="2722880" cy="553998"/>
          </a:xfrm>
          <a:prstGeom prst="rect">
            <a:avLst/>
          </a:prstGeom>
          <a:noFill/>
        </p:spPr>
        <p:txBody>
          <a:bodyPr wrap="square" rtlCol="0">
            <a:spAutoFit/>
          </a:bodyPr>
          <a:lstStyle/>
          <a:p>
            <a:r>
              <a:rPr lang="en-US" sz="3000" b="1" i="1" dirty="0" smtClean="0">
                <a:solidFill>
                  <a:schemeClr val="accent6">
                    <a:lumMod val="50000"/>
                  </a:schemeClr>
                </a:solidFill>
                <a:latin typeface="+mn-lt"/>
              </a:rPr>
              <a:t>Subordinate</a:t>
            </a:r>
            <a:endParaRPr lang="en-US" sz="3000" b="1" i="1" dirty="0">
              <a:solidFill>
                <a:schemeClr val="accent6">
                  <a:lumMod val="50000"/>
                </a:schemeClr>
              </a:solidFill>
              <a:latin typeface="+mn-lt"/>
            </a:endParaRPr>
          </a:p>
        </p:txBody>
      </p:sp>
    </p:spTree>
    <p:extLst>
      <p:ext uri="{BB962C8B-B14F-4D97-AF65-F5344CB8AC3E}">
        <p14:creationId xmlns:p14="http://schemas.microsoft.com/office/powerpoint/2010/main" val="397898683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chemeClr val="accent6">
                    <a:lumMod val="50000"/>
                  </a:schemeClr>
                </a:solidFill>
                <a:latin typeface="Arial" pitchFamily="34" charset="0"/>
                <a:cs typeface="Arial" pitchFamily="34" charset="0"/>
              </a:rPr>
              <a:t>Promotion Board Process</a:t>
            </a:r>
            <a:endParaRPr lang="en-US" sz="3200" dirty="0">
              <a:solidFill>
                <a:schemeClr val="accent6">
                  <a:lumMod val="50000"/>
                </a:schemeClr>
              </a:solidFill>
            </a:endParaRPr>
          </a:p>
        </p:txBody>
      </p:sp>
      <p:sp>
        <p:nvSpPr>
          <p:cNvPr id="4" name="TextBox 3"/>
          <p:cNvSpPr txBox="1"/>
          <p:nvPr/>
        </p:nvSpPr>
        <p:spPr>
          <a:xfrm>
            <a:off x="1092518" y="2011680"/>
            <a:ext cx="7132320" cy="2286000"/>
          </a:xfrm>
          <a:prstGeom prst="rect">
            <a:avLst/>
          </a:prstGeom>
          <a:noFill/>
        </p:spPr>
        <p:txBody>
          <a:bodyPr wrap="square" rtlCol="0">
            <a:spAutoFit/>
          </a:bodyPr>
          <a:lstStyle/>
          <a:p>
            <a:endParaRPr lang="en-US" dirty="0"/>
          </a:p>
        </p:txBody>
      </p:sp>
      <p:sp>
        <p:nvSpPr>
          <p:cNvPr id="6" name="TextBox 5"/>
          <p:cNvSpPr txBox="1"/>
          <p:nvPr/>
        </p:nvSpPr>
        <p:spPr>
          <a:xfrm>
            <a:off x="848360" y="1447512"/>
            <a:ext cx="7366000" cy="4431983"/>
          </a:xfrm>
          <a:prstGeom prst="rect">
            <a:avLst/>
          </a:prstGeom>
          <a:noFill/>
        </p:spPr>
        <p:txBody>
          <a:bodyPr wrap="square" rtlCol="0">
            <a:spAutoFit/>
          </a:bodyPr>
          <a:lstStyle/>
          <a:p>
            <a:pPr algn="l"/>
            <a:r>
              <a:rPr lang="en-US" sz="3200" b="1" i="1" u="sng" dirty="0" smtClean="0">
                <a:solidFill>
                  <a:schemeClr val="accent6">
                    <a:lumMod val="50000"/>
                  </a:schemeClr>
                </a:solidFill>
                <a:latin typeface="+mn-lt"/>
              </a:rPr>
              <a:t>Supervisor Preparation</a:t>
            </a:r>
          </a:p>
          <a:p>
            <a:pPr marL="342900" indent="-342900" algn="l">
              <a:buFont typeface="Wingdings" panose="05000000000000000000" pitchFamily="2" charset="2"/>
              <a:buChar char="§"/>
            </a:pPr>
            <a:r>
              <a:rPr lang="en-US" sz="2500" b="1" i="1" dirty="0" smtClean="0">
                <a:solidFill>
                  <a:schemeClr val="accent6">
                    <a:lumMod val="50000"/>
                  </a:schemeClr>
                </a:solidFill>
                <a:latin typeface="+mn-lt"/>
              </a:rPr>
              <a:t>Make </a:t>
            </a:r>
            <a:r>
              <a:rPr lang="en-US" sz="2500" b="1" i="1" dirty="0">
                <a:solidFill>
                  <a:schemeClr val="accent6">
                    <a:lumMod val="50000"/>
                  </a:schemeClr>
                </a:solidFill>
                <a:latin typeface="+mn-lt"/>
              </a:rPr>
              <a:t>sure </a:t>
            </a:r>
            <a:r>
              <a:rPr lang="en-US" sz="2500" b="1" i="1" dirty="0" smtClean="0">
                <a:solidFill>
                  <a:schemeClr val="accent6">
                    <a:lumMod val="50000"/>
                  </a:schemeClr>
                </a:solidFill>
                <a:latin typeface="+mn-lt"/>
              </a:rPr>
              <a:t>each subordinate’s DVB and PRDA records are accurate WELL BEFORE their PECD/file freeze date</a:t>
            </a:r>
          </a:p>
          <a:p>
            <a:pPr marL="342900" indent="-342900" algn="l">
              <a:buFont typeface="Wingdings" panose="05000000000000000000" pitchFamily="2" charset="2"/>
              <a:buChar char="§"/>
            </a:pPr>
            <a:endParaRPr lang="en-US" sz="2500" b="1" i="1" dirty="0">
              <a:solidFill>
                <a:schemeClr val="accent6">
                  <a:lumMod val="50000"/>
                </a:schemeClr>
              </a:solidFill>
              <a:latin typeface="+mn-lt"/>
            </a:endParaRPr>
          </a:p>
          <a:p>
            <a:pPr marL="342900" indent="-342900" algn="l">
              <a:buFont typeface="Wingdings" panose="05000000000000000000" pitchFamily="2" charset="2"/>
              <a:buChar char="§"/>
            </a:pPr>
            <a:r>
              <a:rPr lang="en-US" sz="2500" b="1" i="1" dirty="0" smtClean="0">
                <a:solidFill>
                  <a:schemeClr val="accent6">
                    <a:lumMod val="50000"/>
                  </a:schemeClr>
                </a:solidFill>
                <a:latin typeface="+mn-lt"/>
              </a:rPr>
              <a:t>Discuss with your subordinates when their board is scheduled or projected to convene</a:t>
            </a:r>
          </a:p>
          <a:p>
            <a:pPr marL="342900" indent="-342900" algn="l">
              <a:buFont typeface="Wingdings" panose="05000000000000000000" pitchFamily="2" charset="2"/>
              <a:buChar char="§"/>
            </a:pPr>
            <a:endParaRPr lang="en-US" sz="2500" b="1" i="1" dirty="0">
              <a:solidFill>
                <a:schemeClr val="accent6">
                  <a:lumMod val="50000"/>
                </a:schemeClr>
              </a:solidFill>
              <a:latin typeface="+mn-lt"/>
            </a:endParaRPr>
          </a:p>
          <a:p>
            <a:pPr marL="342900" indent="-342900" algn="l">
              <a:buFont typeface="Wingdings" panose="05000000000000000000" pitchFamily="2" charset="2"/>
              <a:buChar char="§"/>
            </a:pPr>
            <a:r>
              <a:rPr lang="en-US" sz="2500" b="1" i="1" dirty="0" smtClean="0">
                <a:solidFill>
                  <a:schemeClr val="accent6">
                    <a:lumMod val="50000"/>
                  </a:schemeClr>
                </a:solidFill>
                <a:latin typeface="+mn-lt"/>
              </a:rPr>
              <a:t>Discuss the following slide’s performance factors with subordinates and explain how each contribute to their development…</a:t>
            </a:r>
            <a:endParaRPr lang="en-US" sz="2500" b="1" i="1" dirty="0">
              <a:solidFill>
                <a:schemeClr val="accent6">
                  <a:lumMod val="50000"/>
                </a:schemeClr>
              </a:solidFill>
              <a:latin typeface="+mn-lt"/>
            </a:endParaRPr>
          </a:p>
        </p:txBody>
      </p:sp>
    </p:spTree>
    <p:extLst>
      <p:ext uri="{BB962C8B-B14F-4D97-AF65-F5344CB8AC3E}">
        <p14:creationId xmlns:p14="http://schemas.microsoft.com/office/powerpoint/2010/main" val="2516991513"/>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1087" y="60648"/>
            <a:ext cx="7143750" cy="1143000"/>
          </a:xfrm>
        </p:spPr>
        <p:txBody>
          <a:bodyPr/>
          <a:lstStyle/>
          <a:p>
            <a:r>
              <a:rPr lang="en-US" sz="3200" dirty="0">
                <a:solidFill>
                  <a:schemeClr val="accent6">
                    <a:lumMod val="50000"/>
                  </a:schemeClr>
                </a:solidFill>
                <a:latin typeface="Arial" pitchFamily="34" charset="0"/>
                <a:cs typeface="Arial" pitchFamily="34" charset="0"/>
              </a:rPr>
              <a:t>Promotion Board </a:t>
            </a:r>
            <a:r>
              <a:rPr lang="en-US" sz="3200" dirty="0" smtClean="0">
                <a:solidFill>
                  <a:schemeClr val="accent6">
                    <a:lumMod val="50000"/>
                  </a:schemeClr>
                </a:solidFill>
                <a:latin typeface="Arial" pitchFamily="34" charset="0"/>
                <a:cs typeface="Arial" pitchFamily="34" charset="0"/>
              </a:rPr>
              <a:t>Process</a:t>
            </a:r>
            <a:br>
              <a:rPr lang="en-US" sz="3200" dirty="0" smtClean="0">
                <a:solidFill>
                  <a:schemeClr val="accent6">
                    <a:lumMod val="50000"/>
                  </a:schemeClr>
                </a:solidFill>
                <a:latin typeface="Arial" pitchFamily="34" charset="0"/>
                <a:cs typeface="Arial" pitchFamily="34" charset="0"/>
              </a:rPr>
            </a:br>
            <a:r>
              <a:rPr lang="en-US" sz="1600" dirty="0" smtClean="0">
                <a:solidFill>
                  <a:schemeClr val="accent6">
                    <a:lumMod val="50000"/>
                  </a:schemeClr>
                </a:solidFill>
                <a:latin typeface="Arial" pitchFamily="34" charset="0"/>
                <a:cs typeface="Arial" pitchFamily="34" charset="0"/>
              </a:rPr>
              <a:t>(Example Only)</a:t>
            </a:r>
            <a:endParaRPr lang="en-US" sz="1600" dirty="0">
              <a:solidFill>
                <a:schemeClr val="accent6">
                  <a:lumMod val="50000"/>
                </a:schemeClr>
              </a:solidFill>
            </a:endParaRPr>
          </a:p>
        </p:txBody>
      </p:sp>
      <p:sp>
        <p:nvSpPr>
          <p:cNvPr id="4" name="TextBox 3"/>
          <p:cNvSpPr txBox="1"/>
          <p:nvPr/>
        </p:nvSpPr>
        <p:spPr>
          <a:xfrm>
            <a:off x="1092518" y="2011680"/>
            <a:ext cx="7132320" cy="2286000"/>
          </a:xfrm>
          <a:prstGeom prst="rect">
            <a:avLst/>
          </a:prstGeom>
          <a:noFill/>
        </p:spPr>
        <p:txBody>
          <a:bodyPr wrap="square" rtlCol="0">
            <a:spAutoFit/>
          </a:bodyPr>
          <a:lstStyle/>
          <a:p>
            <a:endParaRPr lang="en-US" dirty="0"/>
          </a:p>
        </p:txBody>
      </p:sp>
      <p:sp>
        <p:nvSpPr>
          <p:cNvPr id="6" name="TextBox 5"/>
          <p:cNvSpPr txBox="1"/>
          <p:nvPr/>
        </p:nvSpPr>
        <p:spPr>
          <a:xfrm>
            <a:off x="848360" y="1447512"/>
            <a:ext cx="8082280" cy="4832092"/>
          </a:xfrm>
          <a:prstGeom prst="rect">
            <a:avLst/>
          </a:prstGeom>
          <a:noFill/>
        </p:spPr>
        <p:txBody>
          <a:bodyPr wrap="square" rtlCol="0">
            <a:spAutoFit/>
          </a:bodyPr>
          <a:lstStyle/>
          <a:p>
            <a:pPr algn="l"/>
            <a:r>
              <a:rPr lang="en-US" sz="3200" b="1" i="1" u="sng" dirty="0" smtClean="0">
                <a:solidFill>
                  <a:schemeClr val="accent6">
                    <a:lumMod val="50000"/>
                  </a:schemeClr>
                </a:solidFill>
                <a:latin typeface="+mn-lt"/>
              </a:rPr>
              <a:t>Factors:</a:t>
            </a:r>
            <a:r>
              <a:rPr lang="en-US" sz="3200" b="1" i="1" dirty="0" smtClean="0">
                <a:solidFill>
                  <a:schemeClr val="accent6">
                    <a:lumMod val="50000"/>
                  </a:schemeClr>
                </a:solidFill>
                <a:latin typeface="+mn-lt"/>
              </a:rPr>
              <a:t>				</a:t>
            </a:r>
            <a:r>
              <a:rPr lang="en-US" sz="3200" b="1" i="1" u="sng" dirty="0" smtClean="0">
                <a:solidFill>
                  <a:schemeClr val="accent6">
                    <a:lumMod val="50000"/>
                  </a:schemeClr>
                </a:solidFill>
                <a:latin typeface="+mn-lt"/>
              </a:rPr>
              <a:t>Board Evaluates:</a:t>
            </a:r>
            <a:endParaRPr lang="en-US" sz="3200" b="1" i="1" dirty="0" smtClean="0">
              <a:solidFill>
                <a:schemeClr val="accent6">
                  <a:lumMod val="50000"/>
                </a:schemeClr>
              </a:solidFill>
              <a:latin typeface="+mn-lt"/>
            </a:endParaRPr>
          </a:p>
          <a:p>
            <a:pPr algn="l">
              <a:lnSpc>
                <a:spcPct val="150000"/>
              </a:lnSpc>
            </a:pPr>
            <a:r>
              <a:rPr lang="en-US" sz="2200" b="1" i="1" dirty="0" smtClean="0">
                <a:solidFill>
                  <a:schemeClr val="accent6">
                    <a:lumMod val="50000"/>
                  </a:schemeClr>
                </a:solidFill>
                <a:latin typeface="+mn-lt"/>
              </a:rPr>
              <a:t>Duty Performance			EPRs / Training Records</a:t>
            </a:r>
          </a:p>
          <a:p>
            <a:pPr algn="l">
              <a:lnSpc>
                <a:spcPct val="150000"/>
              </a:lnSpc>
            </a:pPr>
            <a:r>
              <a:rPr lang="en-US" sz="2200" b="1" i="1" dirty="0" smtClean="0">
                <a:solidFill>
                  <a:schemeClr val="accent6">
                    <a:lumMod val="50000"/>
                  </a:schemeClr>
                </a:solidFill>
                <a:latin typeface="+mn-lt"/>
              </a:rPr>
              <a:t>Professional Competence		Expertise in Specialty</a:t>
            </a:r>
          </a:p>
          <a:p>
            <a:pPr algn="l">
              <a:lnSpc>
                <a:spcPct val="150000"/>
              </a:lnSpc>
            </a:pPr>
            <a:r>
              <a:rPr lang="en-US" sz="2200" b="1" i="1" dirty="0" smtClean="0">
                <a:solidFill>
                  <a:schemeClr val="accent6">
                    <a:lumMod val="50000"/>
                  </a:schemeClr>
                </a:solidFill>
                <a:latin typeface="+mn-lt"/>
              </a:rPr>
              <a:t>Leadership				Supervisor / Staff / etc.</a:t>
            </a:r>
          </a:p>
          <a:p>
            <a:pPr algn="l">
              <a:lnSpc>
                <a:spcPct val="150000"/>
              </a:lnSpc>
            </a:pPr>
            <a:r>
              <a:rPr lang="en-US" sz="2200" b="1" i="1" dirty="0" smtClean="0">
                <a:solidFill>
                  <a:schemeClr val="accent6">
                    <a:lumMod val="50000"/>
                  </a:schemeClr>
                </a:solidFill>
                <a:latin typeface="+mn-lt"/>
              </a:rPr>
              <a:t>Job Responsibilities			Scope / Exposure</a:t>
            </a:r>
          </a:p>
          <a:p>
            <a:pPr algn="l">
              <a:lnSpc>
                <a:spcPct val="150000"/>
              </a:lnSpc>
            </a:pPr>
            <a:r>
              <a:rPr lang="en-US" sz="2200" b="1" i="1" dirty="0" smtClean="0">
                <a:solidFill>
                  <a:schemeClr val="accent6">
                    <a:lumMod val="50000"/>
                  </a:schemeClr>
                </a:solidFill>
                <a:latin typeface="+mn-lt"/>
              </a:rPr>
              <a:t>Breadth of Experience		Where / What / When</a:t>
            </a:r>
          </a:p>
          <a:p>
            <a:pPr algn="l">
              <a:lnSpc>
                <a:spcPct val="150000"/>
              </a:lnSpc>
            </a:pPr>
            <a:r>
              <a:rPr lang="en-US" sz="2200" b="1" i="1" dirty="0" smtClean="0">
                <a:solidFill>
                  <a:schemeClr val="accent6">
                    <a:lumMod val="50000"/>
                  </a:schemeClr>
                </a:solidFill>
                <a:latin typeface="+mn-lt"/>
              </a:rPr>
              <a:t>Specific Achievements		Awards / Decs / EPRs</a:t>
            </a:r>
          </a:p>
          <a:p>
            <a:pPr algn="l">
              <a:lnSpc>
                <a:spcPct val="150000"/>
              </a:lnSpc>
            </a:pPr>
            <a:r>
              <a:rPr lang="en-US" sz="2200" b="1" i="1" dirty="0" smtClean="0">
                <a:solidFill>
                  <a:schemeClr val="accent6">
                    <a:lumMod val="50000"/>
                  </a:schemeClr>
                </a:solidFill>
                <a:latin typeface="+mn-lt"/>
              </a:rPr>
              <a:t>Education				Level / Utilization</a:t>
            </a:r>
          </a:p>
          <a:p>
            <a:pPr algn="l">
              <a:lnSpc>
                <a:spcPct val="150000"/>
              </a:lnSpc>
            </a:pPr>
            <a:r>
              <a:rPr lang="en-US" sz="3000" b="1" i="1" dirty="0">
                <a:solidFill>
                  <a:schemeClr val="accent6">
                    <a:lumMod val="50000"/>
                  </a:schemeClr>
                </a:solidFill>
                <a:latin typeface="+mn-lt"/>
              </a:rPr>
              <a:t> </a:t>
            </a:r>
            <a:r>
              <a:rPr lang="en-US" sz="3000" b="1" i="1" dirty="0" smtClean="0">
                <a:solidFill>
                  <a:schemeClr val="accent6">
                    <a:lumMod val="50000"/>
                  </a:schemeClr>
                </a:solidFill>
                <a:latin typeface="+mn-lt"/>
              </a:rPr>
              <a:t>        ------------ POTENTIAL ------------</a:t>
            </a:r>
            <a:endParaRPr lang="en-US" sz="3000" b="1" i="1" dirty="0">
              <a:solidFill>
                <a:schemeClr val="accent6">
                  <a:lumMod val="50000"/>
                </a:schemeClr>
              </a:solidFill>
              <a:latin typeface="+mn-lt"/>
            </a:endParaRPr>
          </a:p>
        </p:txBody>
      </p:sp>
    </p:spTree>
    <p:extLst>
      <p:ext uri="{BB962C8B-B14F-4D97-AF65-F5344CB8AC3E}">
        <p14:creationId xmlns:p14="http://schemas.microsoft.com/office/powerpoint/2010/main" val="2933756993"/>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chemeClr val="accent6">
                    <a:lumMod val="50000"/>
                  </a:schemeClr>
                </a:solidFill>
                <a:latin typeface="Arial" pitchFamily="34" charset="0"/>
                <a:cs typeface="Arial" pitchFamily="34" charset="0"/>
              </a:rPr>
              <a:t>Performance Reports</a:t>
            </a:r>
            <a:endParaRPr lang="en-US" sz="3200" dirty="0">
              <a:solidFill>
                <a:schemeClr val="accent6">
                  <a:lumMod val="50000"/>
                </a:schemeClr>
              </a:solidFill>
            </a:endParaRPr>
          </a:p>
        </p:txBody>
      </p:sp>
      <p:sp>
        <p:nvSpPr>
          <p:cNvPr id="4" name="TextBox 3"/>
          <p:cNvSpPr txBox="1"/>
          <p:nvPr/>
        </p:nvSpPr>
        <p:spPr>
          <a:xfrm>
            <a:off x="965200" y="2336800"/>
            <a:ext cx="7132320" cy="2286000"/>
          </a:xfrm>
          <a:prstGeom prst="rect">
            <a:avLst/>
          </a:prstGeom>
          <a:noFill/>
        </p:spPr>
        <p:txBody>
          <a:bodyPr wrap="square" rtlCol="0">
            <a:spAutoFit/>
          </a:bodyPr>
          <a:lstStyle/>
          <a:p>
            <a:endParaRPr lang="en-US" dirty="0"/>
          </a:p>
        </p:txBody>
      </p:sp>
      <p:sp>
        <p:nvSpPr>
          <p:cNvPr id="6" name="TextBox 5"/>
          <p:cNvSpPr txBox="1"/>
          <p:nvPr/>
        </p:nvSpPr>
        <p:spPr>
          <a:xfrm>
            <a:off x="848360" y="1447512"/>
            <a:ext cx="7366000" cy="4816703"/>
          </a:xfrm>
          <a:prstGeom prst="rect">
            <a:avLst/>
          </a:prstGeom>
          <a:noFill/>
        </p:spPr>
        <p:txBody>
          <a:bodyPr wrap="square" rtlCol="0">
            <a:spAutoFit/>
          </a:bodyPr>
          <a:lstStyle/>
          <a:p>
            <a:pPr algn="l"/>
            <a:r>
              <a:rPr lang="en-US" sz="3200" b="1" i="1" u="sng" dirty="0" smtClean="0">
                <a:solidFill>
                  <a:schemeClr val="accent6">
                    <a:lumMod val="50000"/>
                  </a:schemeClr>
                </a:solidFill>
                <a:latin typeface="+mn-lt"/>
              </a:rPr>
              <a:t>Preparing for EPRs</a:t>
            </a:r>
          </a:p>
          <a:p>
            <a:pPr marL="342900" indent="-342900" algn="l">
              <a:buFont typeface="Wingdings" panose="05000000000000000000" pitchFamily="2" charset="2"/>
              <a:buChar char="§"/>
            </a:pPr>
            <a:r>
              <a:rPr lang="en-US" sz="2500" b="1" i="1" dirty="0">
                <a:solidFill>
                  <a:schemeClr val="accent6">
                    <a:lumMod val="50000"/>
                  </a:schemeClr>
                </a:solidFill>
                <a:latin typeface="+mn-lt"/>
              </a:rPr>
              <a:t>Supervisors must take the time </a:t>
            </a:r>
            <a:r>
              <a:rPr lang="en-US" sz="2500" b="1" i="1" u="sng" dirty="0">
                <a:solidFill>
                  <a:schemeClr val="accent6">
                    <a:lumMod val="50000"/>
                  </a:schemeClr>
                </a:solidFill>
                <a:latin typeface="+mn-lt"/>
              </a:rPr>
              <a:t>early </a:t>
            </a:r>
            <a:r>
              <a:rPr lang="en-US" sz="2500" b="1" i="1" u="sng" dirty="0" smtClean="0">
                <a:solidFill>
                  <a:schemeClr val="accent6">
                    <a:lumMod val="50000"/>
                  </a:schemeClr>
                </a:solidFill>
                <a:latin typeface="+mn-lt"/>
              </a:rPr>
              <a:t>on</a:t>
            </a:r>
            <a:r>
              <a:rPr lang="en-US" sz="2500" b="1" i="1" dirty="0" smtClean="0">
                <a:solidFill>
                  <a:schemeClr val="accent6">
                    <a:lumMod val="50000"/>
                  </a:schemeClr>
                </a:solidFill>
                <a:latin typeface="+mn-lt"/>
              </a:rPr>
              <a:t> </a:t>
            </a:r>
            <a:r>
              <a:rPr lang="en-US" sz="2500" b="1" i="1" dirty="0">
                <a:solidFill>
                  <a:schemeClr val="accent6">
                    <a:lumMod val="50000"/>
                  </a:schemeClr>
                </a:solidFill>
                <a:latin typeface="+mn-lt"/>
              </a:rPr>
              <a:t>to guide subordinates toward new experiences </a:t>
            </a:r>
            <a:r>
              <a:rPr lang="en-US" sz="2500" b="1" i="1" dirty="0" smtClean="0">
                <a:solidFill>
                  <a:schemeClr val="accent6">
                    <a:lumMod val="50000"/>
                  </a:schemeClr>
                </a:solidFill>
                <a:latin typeface="+mn-lt"/>
              </a:rPr>
              <a:t>in order to offer deliberate development</a:t>
            </a:r>
            <a:endParaRPr lang="en-US" sz="2500" b="1" i="1" dirty="0">
              <a:solidFill>
                <a:schemeClr val="accent6">
                  <a:lumMod val="50000"/>
                </a:schemeClr>
              </a:solidFill>
              <a:latin typeface="+mn-lt"/>
            </a:endParaRPr>
          </a:p>
          <a:p>
            <a:pPr marL="342900" indent="-342900" algn="l">
              <a:buFont typeface="Wingdings" panose="05000000000000000000" pitchFamily="2" charset="2"/>
              <a:buChar char="§"/>
            </a:pPr>
            <a:endParaRPr lang="en-US" sz="2500" b="1" i="1" dirty="0" smtClean="0">
              <a:solidFill>
                <a:schemeClr val="accent6">
                  <a:lumMod val="50000"/>
                </a:schemeClr>
              </a:solidFill>
              <a:latin typeface="+mn-lt"/>
            </a:endParaRPr>
          </a:p>
          <a:p>
            <a:pPr marL="342900" indent="-342900" algn="l">
              <a:buFont typeface="Wingdings" panose="05000000000000000000" pitchFamily="2" charset="2"/>
              <a:buChar char="§"/>
            </a:pPr>
            <a:r>
              <a:rPr lang="en-US" sz="2500" b="1" i="1" dirty="0" smtClean="0">
                <a:solidFill>
                  <a:schemeClr val="accent6">
                    <a:lumMod val="50000"/>
                  </a:schemeClr>
                </a:solidFill>
                <a:latin typeface="+mn-lt"/>
              </a:rPr>
              <a:t>When appropriate, tie significant actions and impacts to results that deal with recognition (i.e. quarterly award, MAJCOM nom, etc.)</a:t>
            </a:r>
          </a:p>
          <a:p>
            <a:pPr marL="342900" indent="-342900" algn="l">
              <a:buFont typeface="Wingdings" panose="05000000000000000000" pitchFamily="2" charset="2"/>
              <a:buChar char="§"/>
            </a:pPr>
            <a:endParaRPr lang="en-US" sz="2500" b="1" i="1" dirty="0">
              <a:solidFill>
                <a:schemeClr val="accent6">
                  <a:lumMod val="50000"/>
                </a:schemeClr>
              </a:solidFill>
              <a:latin typeface="+mn-lt"/>
            </a:endParaRPr>
          </a:p>
          <a:p>
            <a:pPr marL="342900" indent="-342900" algn="l">
              <a:buFont typeface="Wingdings" panose="05000000000000000000" pitchFamily="2" charset="2"/>
              <a:buChar char="§"/>
            </a:pPr>
            <a:r>
              <a:rPr lang="en-US" sz="2500" b="1" i="1" dirty="0" smtClean="0">
                <a:solidFill>
                  <a:schemeClr val="accent6">
                    <a:lumMod val="50000"/>
                  </a:schemeClr>
                </a:solidFill>
                <a:latin typeface="+mn-lt"/>
              </a:rPr>
              <a:t>Future roles highlight subordinate’s realistic leadership potential. </a:t>
            </a:r>
            <a:r>
              <a:rPr lang="en-US" sz="2500" b="1" i="1" u="sng" dirty="0" smtClean="0">
                <a:solidFill>
                  <a:schemeClr val="accent6">
                    <a:lumMod val="50000"/>
                  </a:schemeClr>
                </a:solidFill>
                <a:latin typeface="+mn-lt"/>
              </a:rPr>
              <a:t>NOTE:</a:t>
            </a:r>
            <a:r>
              <a:rPr lang="en-US" sz="2500" b="1" i="1" dirty="0" smtClean="0">
                <a:solidFill>
                  <a:schemeClr val="accent6">
                    <a:lumMod val="50000"/>
                  </a:schemeClr>
                </a:solidFill>
                <a:latin typeface="+mn-lt"/>
              </a:rPr>
              <a:t> Boards notice if one role is listed or if roles are unrealistic</a:t>
            </a:r>
          </a:p>
        </p:txBody>
      </p:sp>
    </p:spTree>
    <p:extLst>
      <p:ext uri="{BB962C8B-B14F-4D97-AF65-F5344CB8AC3E}">
        <p14:creationId xmlns:p14="http://schemas.microsoft.com/office/powerpoint/2010/main" val="3480573513"/>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chemeClr val="accent6">
                    <a:lumMod val="50000"/>
                  </a:schemeClr>
                </a:solidFill>
                <a:latin typeface="Arial" pitchFamily="34" charset="0"/>
                <a:cs typeface="Arial" pitchFamily="34" charset="0"/>
              </a:rPr>
              <a:t>Performance Reports</a:t>
            </a:r>
            <a:endParaRPr lang="en-US" sz="3200" dirty="0">
              <a:solidFill>
                <a:schemeClr val="accent6">
                  <a:lumMod val="50000"/>
                </a:schemeClr>
              </a:solidFill>
            </a:endParaRPr>
          </a:p>
        </p:txBody>
      </p:sp>
      <p:sp>
        <p:nvSpPr>
          <p:cNvPr id="4" name="TextBox 3"/>
          <p:cNvSpPr txBox="1"/>
          <p:nvPr/>
        </p:nvSpPr>
        <p:spPr>
          <a:xfrm>
            <a:off x="1092518" y="2011680"/>
            <a:ext cx="7132320" cy="2286000"/>
          </a:xfrm>
          <a:prstGeom prst="rect">
            <a:avLst/>
          </a:prstGeom>
          <a:noFill/>
        </p:spPr>
        <p:txBody>
          <a:bodyPr wrap="square" rtlCol="0">
            <a:spAutoFit/>
          </a:bodyPr>
          <a:lstStyle/>
          <a:p>
            <a:endParaRPr lang="en-US" dirty="0"/>
          </a:p>
        </p:txBody>
      </p:sp>
      <p:sp>
        <p:nvSpPr>
          <p:cNvPr id="6" name="TextBox 5"/>
          <p:cNvSpPr txBox="1"/>
          <p:nvPr/>
        </p:nvSpPr>
        <p:spPr>
          <a:xfrm>
            <a:off x="848360" y="1447512"/>
            <a:ext cx="7462520" cy="4915192"/>
          </a:xfrm>
          <a:prstGeom prst="rect">
            <a:avLst/>
          </a:prstGeom>
          <a:noFill/>
        </p:spPr>
        <p:txBody>
          <a:bodyPr wrap="square" rtlCol="0">
            <a:spAutoFit/>
          </a:bodyPr>
          <a:lstStyle/>
          <a:p>
            <a:pPr algn="l"/>
            <a:r>
              <a:rPr lang="en-US" sz="3200" b="1" i="1" u="sng" dirty="0" smtClean="0">
                <a:solidFill>
                  <a:schemeClr val="accent6">
                    <a:lumMod val="50000"/>
                  </a:schemeClr>
                </a:solidFill>
                <a:latin typeface="+mn-lt"/>
              </a:rPr>
              <a:t>EPRs in vPC</a:t>
            </a:r>
          </a:p>
          <a:p>
            <a:pPr marL="342900" indent="-342900" algn="l">
              <a:buFont typeface="Wingdings" panose="05000000000000000000" pitchFamily="2" charset="2"/>
              <a:buChar char="§"/>
            </a:pPr>
            <a:r>
              <a:rPr lang="en-US" sz="2010" b="1" i="1" dirty="0" smtClean="0">
                <a:solidFill>
                  <a:schemeClr val="accent6">
                    <a:lumMod val="50000"/>
                  </a:schemeClr>
                </a:solidFill>
                <a:latin typeface="+mn-lt"/>
              </a:rPr>
              <a:t>Supervisors are responsible for confirming that the correct form is used, the information is accurate and matches the shell, and content is formatted correctly</a:t>
            </a:r>
          </a:p>
          <a:p>
            <a:pPr marL="342900" indent="-342900" algn="l">
              <a:buFont typeface="Wingdings" panose="05000000000000000000" pitchFamily="2" charset="2"/>
              <a:buChar char="§"/>
            </a:pPr>
            <a:endParaRPr lang="en-US" sz="2010" b="1" i="1" dirty="0">
              <a:solidFill>
                <a:schemeClr val="accent6">
                  <a:lumMod val="50000"/>
                </a:schemeClr>
              </a:solidFill>
              <a:latin typeface="+mn-lt"/>
            </a:endParaRPr>
          </a:p>
          <a:p>
            <a:pPr marL="342900" indent="-342900" algn="l">
              <a:buFont typeface="Wingdings" panose="05000000000000000000" pitchFamily="2" charset="2"/>
              <a:buChar char="§"/>
            </a:pPr>
            <a:r>
              <a:rPr lang="en-US" sz="2010" b="1" i="1" dirty="0" smtClean="0">
                <a:solidFill>
                  <a:schemeClr val="accent6">
                    <a:lumMod val="50000"/>
                  </a:schemeClr>
                </a:solidFill>
                <a:latin typeface="+mn-lt"/>
              </a:rPr>
              <a:t>Supervisors are responsible for keeping EPRs moving throughout the routing process</a:t>
            </a:r>
          </a:p>
          <a:p>
            <a:pPr marL="342900" indent="-342900" algn="l">
              <a:buFont typeface="Wingdings" panose="05000000000000000000" pitchFamily="2" charset="2"/>
              <a:buChar char="§"/>
            </a:pPr>
            <a:endParaRPr lang="en-US" sz="2010" b="1" i="1" dirty="0">
              <a:solidFill>
                <a:schemeClr val="accent6">
                  <a:lumMod val="50000"/>
                </a:schemeClr>
              </a:solidFill>
              <a:latin typeface="+mn-lt"/>
            </a:endParaRPr>
          </a:p>
          <a:p>
            <a:pPr marL="342900" indent="-342900" algn="l">
              <a:buFont typeface="Wingdings" panose="05000000000000000000" pitchFamily="2" charset="2"/>
              <a:buChar char="§"/>
            </a:pPr>
            <a:r>
              <a:rPr lang="en-US" sz="2010" b="1" i="1" dirty="0" smtClean="0">
                <a:solidFill>
                  <a:schemeClr val="accent6">
                    <a:lumMod val="50000"/>
                  </a:schemeClr>
                </a:solidFill>
                <a:latin typeface="+mn-lt"/>
              </a:rPr>
              <a:t>Once the EPR is ready for ratee signature, supervisors are responsible for conducting feedback concerning the EPR ratings, performance during previous reporting period, as well as new reporting period expectations</a:t>
            </a:r>
          </a:p>
          <a:p>
            <a:pPr marL="342900" indent="-342900" algn="l">
              <a:buFont typeface="Wingdings" panose="05000000000000000000" pitchFamily="2" charset="2"/>
              <a:buChar char="§"/>
            </a:pPr>
            <a:endParaRPr lang="en-US" sz="2010" b="1" i="1" dirty="0">
              <a:solidFill>
                <a:schemeClr val="accent6">
                  <a:lumMod val="50000"/>
                </a:schemeClr>
              </a:solidFill>
              <a:latin typeface="+mn-lt"/>
            </a:endParaRPr>
          </a:p>
          <a:p>
            <a:pPr marL="342900" indent="-342900" algn="l">
              <a:buFont typeface="Wingdings" panose="05000000000000000000" pitchFamily="2" charset="2"/>
              <a:buChar char="§"/>
            </a:pPr>
            <a:r>
              <a:rPr lang="en-US" sz="2010" b="1" i="1" dirty="0" smtClean="0">
                <a:solidFill>
                  <a:schemeClr val="accent6">
                    <a:lumMod val="50000"/>
                  </a:schemeClr>
                </a:solidFill>
                <a:latin typeface="+mn-lt"/>
              </a:rPr>
              <a:t>Final ratee signed EPRs must be sent to the 89 MXG/CSS either directly in vPC (if option is available) or via e-mail</a:t>
            </a:r>
            <a:endParaRPr lang="en-US" sz="2010" b="1" i="1" dirty="0">
              <a:solidFill>
                <a:schemeClr val="accent6">
                  <a:lumMod val="50000"/>
                </a:schemeClr>
              </a:solidFill>
              <a:latin typeface="+mn-lt"/>
            </a:endParaRPr>
          </a:p>
        </p:txBody>
      </p:sp>
    </p:spTree>
    <p:extLst>
      <p:ext uri="{BB962C8B-B14F-4D97-AF65-F5344CB8AC3E}">
        <p14:creationId xmlns:p14="http://schemas.microsoft.com/office/powerpoint/2010/main" val="1604239573"/>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9505" y="86360"/>
            <a:ext cx="7143750" cy="1143000"/>
          </a:xfrm>
        </p:spPr>
        <p:txBody>
          <a:bodyPr/>
          <a:lstStyle/>
          <a:p>
            <a:r>
              <a:rPr lang="en-US" sz="3200" dirty="0" smtClean="0">
                <a:solidFill>
                  <a:schemeClr val="accent6">
                    <a:lumMod val="50000"/>
                  </a:schemeClr>
                </a:solidFill>
                <a:latin typeface="Arial" pitchFamily="34" charset="0"/>
                <a:cs typeface="Arial" pitchFamily="34" charset="0"/>
              </a:rPr>
              <a:t>AFI 36-2406, Table 2.1</a:t>
            </a:r>
            <a:br>
              <a:rPr lang="en-US" sz="3200" dirty="0" smtClean="0">
                <a:solidFill>
                  <a:schemeClr val="accent6">
                    <a:lumMod val="50000"/>
                  </a:schemeClr>
                </a:solidFill>
                <a:latin typeface="Arial" pitchFamily="34" charset="0"/>
                <a:cs typeface="Arial" pitchFamily="34" charset="0"/>
              </a:rPr>
            </a:br>
            <a:r>
              <a:rPr lang="en-US" sz="1600" dirty="0" smtClean="0">
                <a:solidFill>
                  <a:schemeClr val="accent6">
                    <a:lumMod val="50000"/>
                  </a:schemeClr>
                </a:solidFill>
                <a:latin typeface="Arial" pitchFamily="34" charset="0"/>
                <a:cs typeface="Arial" pitchFamily="34" charset="0"/>
              </a:rPr>
              <a:t>(For Reference Use Only)</a:t>
            </a:r>
            <a:endParaRPr lang="en-US" sz="1600" dirty="0">
              <a:solidFill>
                <a:schemeClr val="accent6">
                  <a:lumMod val="50000"/>
                </a:schemeClr>
              </a:solidFill>
            </a:endParaRPr>
          </a:p>
        </p:txBody>
      </p:sp>
      <p:sp>
        <p:nvSpPr>
          <p:cNvPr id="6" name="TextBox 5"/>
          <p:cNvSpPr txBox="1"/>
          <p:nvPr/>
        </p:nvSpPr>
        <p:spPr>
          <a:xfrm>
            <a:off x="848360" y="1447512"/>
            <a:ext cx="7686040" cy="1138773"/>
          </a:xfrm>
          <a:prstGeom prst="rect">
            <a:avLst/>
          </a:prstGeom>
          <a:noFill/>
        </p:spPr>
        <p:txBody>
          <a:bodyPr wrap="square" rtlCol="0">
            <a:spAutoFit/>
          </a:bodyPr>
          <a:lstStyle/>
          <a:p>
            <a:pPr algn="l"/>
            <a:r>
              <a:rPr lang="en-US" sz="3200" b="1" i="1" u="sng" dirty="0" smtClean="0">
                <a:solidFill>
                  <a:schemeClr val="accent6">
                    <a:lumMod val="50000"/>
                  </a:schemeClr>
                </a:solidFill>
                <a:latin typeface="+mn-lt"/>
              </a:rPr>
              <a:t>End-of-Reporting Feedback FAQ</a:t>
            </a:r>
          </a:p>
          <a:p>
            <a:pPr marL="342900" indent="-342900" algn="l">
              <a:buFont typeface="Wingdings" panose="05000000000000000000" pitchFamily="2" charset="2"/>
              <a:buChar char="§"/>
            </a:pPr>
            <a:r>
              <a:rPr lang="en-US" sz="1800" b="1" i="1" dirty="0" smtClean="0">
                <a:solidFill>
                  <a:schemeClr val="accent6">
                    <a:lumMod val="50000"/>
                  </a:schemeClr>
                </a:solidFill>
                <a:latin typeface="+mn-lt"/>
              </a:rPr>
              <a:t>Does a new ACA feedback need to be completed after an EPR has been closed out and no change in ratee has occurred?</a:t>
            </a:r>
            <a:endParaRPr lang="en-US" sz="1800" b="1" i="1" dirty="0">
              <a:solidFill>
                <a:schemeClr val="accent6">
                  <a:lumMod val="50000"/>
                </a:schemeClr>
              </a:solidFill>
              <a:latin typeface="+mn-lt"/>
            </a:endParaRPr>
          </a:p>
        </p:txBody>
      </p:sp>
      <p:pic>
        <p:nvPicPr>
          <p:cNvPr id="5" name="Picture 4"/>
          <p:cNvPicPr>
            <a:picLocks noChangeAspect="1"/>
          </p:cNvPicPr>
          <p:nvPr/>
        </p:nvPicPr>
        <p:blipFill>
          <a:blip r:embed="rId3"/>
          <a:stretch>
            <a:fillRect/>
          </a:stretch>
        </p:blipFill>
        <p:spPr>
          <a:xfrm>
            <a:off x="1666240" y="2586285"/>
            <a:ext cx="5689597" cy="844245"/>
          </a:xfrm>
          <a:prstGeom prst="rect">
            <a:avLst/>
          </a:prstGeom>
        </p:spPr>
      </p:pic>
      <p:pic>
        <p:nvPicPr>
          <p:cNvPr id="8" name="Picture 7"/>
          <p:cNvPicPr>
            <a:picLocks noChangeAspect="1"/>
          </p:cNvPicPr>
          <p:nvPr/>
        </p:nvPicPr>
        <p:blipFill>
          <a:blip r:embed="rId4"/>
          <a:stretch>
            <a:fillRect/>
          </a:stretch>
        </p:blipFill>
        <p:spPr>
          <a:xfrm>
            <a:off x="1679457" y="3430530"/>
            <a:ext cx="5676381" cy="1011361"/>
          </a:xfrm>
          <a:prstGeom prst="rect">
            <a:avLst/>
          </a:prstGeom>
        </p:spPr>
      </p:pic>
      <p:pic>
        <p:nvPicPr>
          <p:cNvPr id="9" name="Picture 8"/>
          <p:cNvPicPr>
            <a:picLocks noChangeAspect="1"/>
          </p:cNvPicPr>
          <p:nvPr/>
        </p:nvPicPr>
        <p:blipFill>
          <a:blip r:embed="rId5"/>
          <a:stretch>
            <a:fillRect/>
          </a:stretch>
        </p:blipFill>
        <p:spPr>
          <a:xfrm>
            <a:off x="1679456" y="4441890"/>
            <a:ext cx="5676381" cy="1887789"/>
          </a:xfrm>
          <a:prstGeom prst="rect">
            <a:avLst/>
          </a:prstGeom>
          <a:solidFill>
            <a:schemeClr val="tx2">
              <a:alpha val="55000"/>
            </a:schemeClr>
          </a:solidFill>
        </p:spPr>
      </p:pic>
      <p:sp>
        <p:nvSpPr>
          <p:cNvPr id="15" name="Rectangle 14"/>
          <p:cNvSpPr/>
          <p:nvPr/>
        </p:nvSpPr>
        <p:spPr bwMode="auto">
          <a:xfrm>
            <a:off x="1679455" y="4897120"/>
            <a:ext cx="1063745" cy="182880"/>
          </a:xfrm>
          <a:prstGeom prst="rect">
            <a:avLst/>
          </a:prstGeom>
          <a:noFill/>
          <a:ln w="1270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16" name="Rectangle 15"/>
          <p:cNvSpPr/>
          <p:nvPr/>
        </p:nvSpPr>
        <p:spPr bwMode="auto">
          <a:xfrm>
            <a:off x="2814320" y="4734560"/>
            <a:ext cx="4013200" cy="162560"/>
          </a:xfrm>
          <a:prstGeom prst="rect">
            <a:avLst/>
          </a:prstGeom>
          <a:noFill/>
          <a:ln w="1270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17" name="Rectangle 16"/>
          <p:cNvSpPr/>
          <p:nvPr/>
        </p:nvSpPr>
        <p:spPr bwMode="auto">
          <a:xfrm>
            <a:off x="2976880" y="5994400"/>
            <a:ext cx="4084320" cy="162560"/>
          </a:xfrm>
          <a:prstGeom prst="rect">
            <a:avLst/>
          </a:prstGeom>
          <a:noFill/>
          <a:ln w="1270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18" name="Rectangle 17"/>
          <p:cNvSpPr/>
          <p:nvPr/>
        </p:nvSpPr>
        <p:spPr bwMode="auto">
          <a:xfrm>
            <a:off x="1679455" y="6167119"/>
            <a:ext cx="1378705" cy="162559"/>
          </a:xfrm>
          <a:prstGeom prst="rect">
            <a:avLst/>
          </a:prstGeom>
          <a:noFill/>
          <a:ln w="1270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23910249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chemeClr val="accent6">
                    <a:lumMod val="50000"/>
                  </a:schemeClr>
                </a:solidFill>
                <a:latin typeface="Arial" pitchFamily="34" charset="0"/>
                <a:cs typeface="Arial" pitchFamily="34" charset="0"/>
              </a:rPr>
              <a:t>Decorations Process</a:t>
            </a:r>
            <a:endParaRPr lang="en-US" sz="3200" dirty="0">
              <a:solidFill>
                <a:schemeClr val="accent6">
                  <a:lumMod val="50000"/>
                </a:schemeClr>
              </a:solidFill>
            </a:endParaRPr>
          </a:p>
        </p:txBody>
      </p:sp>
      <p:sp>
        <p:nvSpPr>
          <p:cNvPr id="4" name="TextBox 3"/>
          <p:cNvSpPr txBox="1"/>
          <p:nvPr/>
        </p:nvSpPr>
        <p:spPr>
          <a:xfrm>
            <a:off x="1092518" y="2011680"/>
            <a:ext cx="7132320" cy="2286000"/>
          </a:xfrm>
          <a:prstGeom prst="rect">
            <a:avLst/>
          </a:prstGeom>
          <a:noFill/>
        </p:spPr>
        <p:txBody>
          <a:bodyPr wrap="square" rtlCol="0">
            <a:spAutoFit/>
          </a:bodyPr>
          <a:lstStyle/>
          <a:p>
            <a:endParaRPr lang="en-US" dirty="0"/>
          </a:p>
        </p:txBody>
      </p:sp>
      <p:sp>
        <p:nvSpPr>
          <p:cNvPr id="6" name="TextBox 5"/>
          <p:cNvSpPr txBox="1"/>
          <p:nvPr/>
        </p:nvSpPr>
        <p:spPr>
          <a:xfrm>
            <a:off x="848360" y="1447512"/>
            <a:ext cx="7696200" cy="4832092"/>
          </a:xfrm>
          <a:prstGeom prst="rect">
            <a:avLst/>
          </a:prstGeom>
          <a:noFill/>
        </p:spPr>
        <p:txBody>
          <a:bodyPr wrap="square" rtlCol="0">
            <a:spAutoFit/>
          </a:bodyPr>
          <a:lstStyle/>
          <a:p>
            <a:pPr algn="l"/>
            <a:r>
              <a:rPr lang="en-US" sz="3200" b="1" i="1" u="sng" dirty="0" smtClean="0">
                <a:solidFill>
                  <a:schemeClr val="accent6">
                    <a:lumMod val="50000"/>
                  </a:schemeClr>
                </a:solidFill>
                <a:latin typeface="+mn-lt"/>
              </a:rPr>
              <a:t>Preparing Decorations</a:t>
            </a:r>
          </a:p>
          <a:p>
            <a:pPr marL="342900" indent="-342900" algn="l">
              <a:buFont typeface="Wingdings" panose="05000000000000000000" pitchFamily="2" charset="2"/>
              <a:buChar char="§"/>
            </a:pPr>
            <a:r>
              <a:rPr lang="en-US" sz="2300" b="1" i="1" dirty="0" smtClean="0">
                <a:solidFill>
                  <a:schemeClr val="accent6">
                    <a:lumMod val="50000"/>
                  </a:schemeClr>
                </a:solidFill>
                <a:latin typeface="+mn-lt"/>
              </a:rPr>
              <a:t>Decorations will be reviewed by performance boards long after EPRs will, therefore, leadership traits are highly encouraged to be included</a:t>
            </a:r>
          </a:p>
          <a:p>
            <a:pPr algn="l"/>
            <a:endParaRPr lang="en-US" sz="2300" b="1" i="1" dirty="0">
              <a:solidFill>
                <a:schemeClr val="accent6">
                  <a:lumMod val="50000"/>
                </a:schemeClr>
              </a:solidFill>
              <a:latin typeface="+mn-lt"/>
            </a:endParaRPr>
          </a:p>
          <a:p>
            <a:pPr marL="342900" indent="-342900" algn="l">
              <a:buFont typeface="Wingdings" panose="05000000000000000000" pitchFamily="2" charset="2"/>
              <a:buChar char="§"/>
            </a:pPr>
            <a:r>
              <a:rPr lang="en-US" sz="2300" b="1" i="1" dirty="0" smtClean="0">
                <a:solidFill>
                  <a:schemeClr val="accent6">
                    <a:lumMod val="50000"/>
                  </a:schemeClr>
                </a:solidFill>
                <a:latin typeface="+mn-lt"/>
              </a:rPr>
              <a:t>Supervisors should consider seeking out two or three different types of accomplishments when preparing decoration citations to showcase ‘breadth of experience’</a:t>
            </a:r>
          </a:p>
          <a:p>
            <a:pPr marL="342900" indent="-342900" algn="l">
              <a:buFont typeface="Wingdings" panose="05000000000000000000" pitchFamily="2" charset="2"/>
              <a:buChar char="§"/>
            </a:pPr>
            <a:endParaRPr lang="en-US" sz="2300" b="1" i="1" dirty="0">
              <a:solidFill>
                <a:schemeClr val="accent6">
                  <a:lumMod val="50000"/>
                </a:schemeClr>
              </a:solidFill>
              <a:latin typeface="+mn-lt"/>
            </a:endParaRPr>
          </a:p>
          <a:p>
            <a:pPr marL="342900" indent="-342900" algn="l">
              <a:buFont typeface="Wingdings" panose="05000000000000000000" pitchFamily="2" charset="2"/>
              <a:buChar char="§"/>
            </a:pPr>
            <a:r>
              <a:rPr lang="en-US" sz="2300" b="1" i="1" dirty="0" smtClean="0">
                <a:solidFill>
                  <a:schemeClr val="accent6">
                    <a:lumMod val="50000"/>
                  </a:schemeClr>
                </a:solidFill>
                <a:latin typeface="+mn-lt"/>
              </a:rPr>
              <a:t>Avoid similar or same actions that are reflected in </a:t>
            </a:r>
            <a:r>
              <a:rPr lang="en-US" sz="2300" b="1" i="1" dirty="0">
                <a:solidFill>
                  <a:schemeClr val="accent6">
                    <a:lumMod val="50000"/>
                  </a:schemeClr>
                </a:solidFill>
                <a:latin typeface="+mn-lt"/>
              </a:rPr>
              <a:t>previous decoration citations </a:t>
            </a:r>
            <a:r>
              <a:rPr lang="en-US" sz="2300" b="1" i="1" dirty="0" smtClean="0">
                <a:solidFill>
                  <a:schemeClr val="accent6">
                    <a:lumMod val="50000"/>
                  </a:schemeClr>
                </a:solidFill>
                <a:latin typeface="+mn-lt"/>
              </a:rPr>
              <a:t>awarded within the same performance period</a:t>
            </a:r>
            <a:endParaRPr lang="en-US" sz="2300" b="1" i="1" dirty="0">
              <a:solidFill>
                <a:schemeClr val="accent6">
                  <a:lumMod val="50000"/>
                </a:schemeClr>
              </a:solidFill>
              <a:latin typeface="+mn-lt"/>
            </a:endParaRPr>
          </a:p>
        </p:txBody>
      </p:sp>
    </p:spTree>
    <p:extLst>
      <p:ext uri="{BB962C8B-B14F-4D97-AF65-F5344CB8AC3E}">
        <p14:creationId xmlns:p14="http://schemas.microsoft.com/office/powerpoint/2010/main" val="418015799"/>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chemeClr val="accent6">
                    <a:lumMod val="50000"/>
                  </a:schemeClr>
                </a:solidFill>
                <a:latin typeface="Arial" pitchFamily="34" charset="0"/>
                <a:cs typeface="Arial" pitchFamily="34" charset="0"/>
              </a:rPr>
              <a:t>Decorations Process</a:t>
            </a:r>
            <a:endParaRPr lang="en-US" sz="3200" dirty="0">
              <a:solidFill>
                <a:schemeClr val="accent6">
                  <a:lumMod val="50000"/>
                </a:schemeClr>
              </a:solidFill>
            </a:endParaRPr>
          </a:p>
        </p:txBody>
      </p:sp>
      <p:sp>
        <p:nvSpPr>
          <p:cNvPr id="4" name="TextBox 3"/>
          <p:cNvSpPr txBox="1"/>
          <p:nvPr/>
        </p:nvSpPr>
        <p:spPr>
          <a:xfrm>
            <a:off x="1092518" y="2011680"/>
            <a:ext cx="7132320" cy="2286000"/>
          </a:xfrm>
          <a:prstGeom prst="rect">
            <a:avLst/>
          </a:prstGeom>
          <a:noFill/>
        </p:spPr>
        <p:txBody>
          <a:bodyPr wrap="square" rtlCol="0">
            <a:spAutoFit/>
          </a:bodyPr>
          <a:lstStyle/>
          <a:p>
            <a:endParaRPr lang="en-US" dirty="0"/>
          </a:p>
        </p:txBody>
      </p:sp>
      <p:sp>
        <p:nvSpPr>
          <p:cNvPr id="6" name="TextBox 5"/>
          <p:cNvSpPr txBox="1"/>
          <p:nvPr/>
        </p:nvSpPr>
        <p:spPr>
          <a:xfrm>
            <a:off x="848360" y="1447512"/>
            <a:ext cx="7366000" cy="4816703"/>
          </a:xfrm>
          <a:prstGeom prst="rect">
            <a:avLst/>
          </a:prstGeom>
          <a:noFill/>
        </p:spPr>
        <p:txBody>
          <a:bodyPr wrap="square" rtlCol="0">
            <a:spAutoFit/>
          </a:bodyPr>
          <a:lstStyle/>
          <a:p>
            <a:pPr algn="l"/>
            <a:r>
              <a:rPr lang="en-US" sz="3200" b="1" i="1" u="sng" dirty="0" smtClean="0">
                <a:solidFill>
                  <a:schemeClr val="accent6">
                    <a:lumMod val="50000"/>
                  </a:schemeClr>
                </a:solidFill>
                <a:latin typeface="+mn-lt"/>
              </a:rPr>
              <a:t>Decorations in vPC</a:t>
            </a:r>
          </a:p>
          <a:p>
            <a:pPr marL="342900" indent="-342900" algn="l">
              <a:buFont typeface="Wingdings" panose="05000000000000000000" pitchFamily="2" charset="2"/>
              <a:buChar char="§"/>
            </a:pPr>
            <a:r>
              <a:rPr lang="en-US" sz="2500" b="1" i="1" dirty="0" smtClean="0">
                <a:solidFill>
                  <a:schemeClr val="accent6">
                    <a:lumMod val="50000"/>
                  </a:schemeClr>
                </a:solidFill>
                <a:latin typeface="+mn-lt"/>
              </a:rPr>
              <a:t>Specific guidance concerning initiating a decoration in vPC can be found on the FCC Section SharePoint site under: FCC Section Programs &gt; Awards and Decorations Guidance &gt; 89 MXG Decorations Program</a:t>
            </a:r>
          </a:p>
          <a:p>
            <a:pPr marL="342900" indent="-342900" algn="l">
              <a:buFont typeface="Wingdings" panose="05000000000000000000" pitchFamily="2" charset="2"/>
              <a:buChar char="§"/>
            </a:pPr>
            <a:endParaRPr lang="en-US" sz="2500" b="1" i="1" dirty="0">
              <a:solidFill>
                <a:schemeClr val="accent6">
                  <a:lumMod val="50000"/>
                </a:schemeClr>
              </a:solidFill>
              <a:latin typeface="+mn-lt"/>
            </a:endParaRPr>
          </a:p>
          <a:p>
            <a:pPr marL="342900" indent="-342900" algn="l">
              <a:buFont typeface="Wingdings" panose="05000000000000000000" pitchFamily="2" charset="2"/>
              <a:buChar char="§"/>
            </a:pPr>
            <a:r>
              <a:rPr lang="en-US" sz="2500" b="1" i="1" dirty="0" smtClean="0">
                <a:solidFill>
                  <a:schemeClr val="accent6">
                    <a:lumMod val="50000"/>
                  </a:schemeClr>
                </a:solidFill>
                <a:latin typeface="+mn-lt"/>
              </a:rPr>
              <a:t>89 MXG/CSS personnel, supervisors, or section leadership may offer further assistance if necessary</a:t>
            </a:r>
          </a:p>
          <a:p>
            <a:pPr marL="342900" indent="-342900" algn="l">
              <a:buFont typeface="Wingdings" panose="05000000000000000000" pitchFamily="2" charset="2"/>
              <a:buChar char="§"/>
            </a:pPr>
            <a:endParaRPr lang="en-US" sz="2500" b="1" i="1" dirty="0">
              <a:solidFill>
                <a:schemeClr val="accent6">
                  <a:lumMod val="50000"/>
                </a:schemeClr>
              </a:solidFill>
              <a:latin typeface="+mn-lt"/>
            </a:endParaRPr>
          </a:p>
          <a:p>
            <a:pPr marL="342900" indent="-342900" algn="l">
              <a:buFont typeface="Wingdings" panose="05000000000000000000" pitchFamily="2" charset="2"/>
              <a:buChar char="§"/>
            </a:pPr>
            <a:r>
              <a:rPr lang="en-US" sz="2500" b="1" i="1" dirty="0" smtClean="0">
                <a:solidFill>
                  <a:schemeClr val="accent6">
                    <a:lumMod val="50000"/>
                  </a:schemeClr>
                </a:solidFill>
                <a:latin typeface="+mn-lt"/>
              </a:rPr>
              <a:t>AF Awards &amp; Decs Regulation: AFI 36-2803</a:t>
            </a:r>
            <a:endParaRPr lang="en-US" sz="2500" b="1" i="1" dirty="0">
              <a:solidFill>
                <a:schemeClr val="accent6">
                  <a:lumMod val="50000"/>
                </a:schemeClr>
              </a:solidFill>
              <a:latin typeface="+mn-lt"/>
            </a:endParaRPr>
          </a:p>
        </p:txBody>
      </p:sp>
    </p:spTree>
    <p:extLst>
      <p:ext uri="{BB962C8B-B14F-4D97-AF65-F5344CB8AC3E}">
        <p14:creationId xmlns:p14="http://schemas.microsoft.com/office/powerpoint/2010/main" val="2912338260"/>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chemeClr val="accent6">
                    <a:lumMod val="50000"/>
                  </a:schemeClr>
                </a:solidFill>
                <a:latin typeface="Arial" pitchFamily="34" charset="0"/>
                <a:cs typeface="Arial" pitchFamily="34" charset="0"/>
              </a:rPr>
              <a:t>WAPS Promotion Testing</a:t>
            </a:r>
            <a:endParaRPr lang="en-US" sz="3200" dirty="0">
              <a:solidFill>
                <a:schemeClr val="accent6">
                  <a:lumMod val="50000"/>
                </a:schemeClr>
              </a:solidFill>
            </a:endParaRPr>
          </a:p>
        </p:txBody>
      </p:sp>
      <p:sp>
        <p:nvSpPr>
          <p:cNvPr id="4" name="TextBox 3"/>
          <p:cNvSpPr txBox="1"/>
          <p:nvPr/>
        </p:nvSpPr>
        <p:spPr>
          <a:xfrm>
            <a:off x="1092518" y="2011680"/>
            <a:ext cx="7132320" cy="2286000"/>
          </a:xfrm>
          <a:prstGeom prst="rect">
            <a:avLst/>
          </a:prstGeom>
          <a:noFill/>
        </p:spPr>
        <p:txBody>
          <a:bodyPr wrap="square" rtlCol="0">
            <a:spAutoFit/>
          </a:bodyPr>
          <a:lstStyle/>
          <a:p>
            <a:endParaRPr lang="en-US" dirty="0"/>
          </a:p>
        </p:txBody>
      </p:sp>
      <p:sp>
        <p:nvSpPr>
          <p:cNvPr id="6" name="TextBox 5"/>
          <p:cNvSpPr txBox="1"/>
          <p:nvPr/>
        </p:nvSpPr>
        <p:spPr>
          <a:xfrm>
            <a:off x="848360" y="1447512"/>
            <a:ext cx="7366000" cy="4431983"/>
          </a:xfrm>
          <a:prstGeom prst="rect">
            <a:avLst/>
          </a:prstGeom>
          <a:noFill/>
        </p:spPr>
        <p:txBody>
          <a:bodyPr wrap="square" rtlCol="0">
            <a:spAutoFit/>
          </a:bodyPr>
          <a:lstStyle/>
          <a:p>
            <a:pPr algn="l"/>
            <a:r>
              <a:rPr lang="en-US" sz="3200" b="1" i="1" u="sng" dirty="0" smtClean="0">
                <a:solidFill>
                  <a:schemeClr val="accent6">
                    <a:lumMod val="50000"/>
                  </a:schemeClr>
                </a:solidFill>
                <a:latin typeface="+mn-lt"/>
              </a:rPr>
              <a:t>Subordinate Preparation</a:t>
            </a:r>
          </a:p>
          <a:p>
            <a:pPr marL="342900" indent="-342900" algn="l">
              <a:buFont typeface="Wingdings" panose="05000000000000000000" pitchFamily="2" charset="2"/>
              <a:buChar char="§"/>
            </a:pPr>
            <a:r>
              <a:rPr lang="en-US" sz="2500" b="1" i="1" dirty="0" smtClean="0">
                <a:solidFill>
                  <a:schemeClr val="accent6">
                    <a:lumMod val="50000"/>
                  </a:schemeClr>
                </a:solidFill>
                <a:latin typeface="+mn-lt"/>
              </a:rPr>
              <a:t>Work with your supervisor to develop a suitable study plan weeks in advance</a:t>
            </a:r>
          </a:p>
          <a:p>
            <a:pPr marL="342900" indent="-342900" algn="l">
              <a:buFont typeface="Wingdings" panose="05000000000000000000" pitchFamily="2" charset="2"/>
              <a:buChar char="§"/>
            </a:pPr>
            <a:endParaRPr lang="en-US" sz="2500" b="1" i="1" dirty="0">
              <a:solidFill>
                <a:schemeClr val="accent6">
                  <a:lumMod val="50000"/>
                </a:schemeClr>
              </a:solidFill>
              <a:latin typeface="+mn-lt"/>
            </a:endParaRPr>
          </a:p>
          <a:p>
            <a:pPr marL="342900" indent="-342900" algn="l">
              <a:buFont typeface="Wingdings" panose="05000000000000000000" pitchFamily="2" charset="2"/>
              <a:buChar char="§"/>
            </a:pPr>
            <a:r>
              <a:rPr lang="en-US" sz="2500" b="1" i="1" dirty="0" smtClean="0">
                <a:solidFill>
                  <a:schemeClr val="accent6">
                    <a:lumMod val="50000"/>
                  </a:schemeClr>
                </a:solidFill>
                <a:latin typeface="+mn-lt"/>
              </a:rPr>
              <a:t>Know where to find the most current study material (i.e. EPRRC, eWORLD, AFH-1, etc.)</a:t>
            </a:r>
          </a:p>
          <a:p>
            <a:pPr marL="342900" indent="-342900" algn="l">
              <a:buFont typeface="Wingdings" panose="05000000000000000000" pitchFamily="2" charset="2"/>
              <a:buChar char="§"/>
            </a:pPr>
            <a:endParaRPr lang="en-US" sz="2500" b="1" i="1" dirty="0">
              <a:solidFill>
                <a:schemeClr val="accent6">
                  <a:lumMod val="50000"/>
                </a:schemeClr>
              </a:solidFill>
              <a:latin typeface="+mn-lt"/>
            </a:endParaRPr>
          </a:p>
          <a:p>
            <a:pPr marL="342900" indent="-342900" algn="l">
              <a:buFont typeface="Wingdings" panose="05000000000000000000" pitchFamily="2" charset="2"/>
              <a:buChar char="§"/>
            </a:pPr>
            <a:r>
              <a:rPr lang="en-US" sz="2500" b="1" i="1" dirty="0" smtClean="0">
                <a:solidFill>
                  <a:schemeClr val="accent6">
                    <a:lumMod val="50000"/>
                  </a:schemeClr>
                </a:solidFill>
                <a:latin typeface="+mn-lt"/>
              </a:rPr>
              <a:t>Refer to most current version of AFI 36-2605 and familiarize yourself with acceptable and unacceptable study habits (i.e. group study) as well as how to prepare for military testing</a:t>
            </a:r>
            <a:endParaRPr lang="en-US" sz="2500" b="1" i="1" dirty="0">
              <a:solidFill>
                <a:schemeClr val="accent6">
                  <a:lumMod val="50000"/>
                </a:schemeClr>
              </a:solidFill>
              <a:latin typeface="+mn-lt"/>
            </a:endParaRPr>
          </a:p>
        </p:txBody>
      </p:sp>
    </p:spTree>
    <p:extLst>
      <p:ext uri="{BB962C8B-B14F-4D97-AF65-F5344CB8AC3E}">
        <p14:creationId xmlns:p14="http://schemas.microsoft.com/office/powerpoint/2010/main" val="3127556982"/>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chemeClr val="accent6">
                    <a:lumMod val="50000"/>
                  </a:schemeClr>
                </a:solidFill>
                <a:latin typeface="Arial" pitchFamily="34" charset="0"/>
                <a:cs typeface="Arial" pitchFamily="34" charset="0"/>
              </a:rPr>
              <a:t>Professional Development</a:t>
            </a:r>
            <a:endParaRPr lang="en-US" sz="3200" dirty="0">
              <a:solidFill>
                <a:schemeClr val="accent6">
                  <a:lumMod val="50000"/>
                </a:schemeClr>
              </a:solidFill>
            </a:endParaRPr>
          </a:p>
        </p:txBody>
      </p:sp>
      <p:sp>
        <p:nvSpPr>
          <p:cNvPr id="27" name="Freeform 26"/>
          <p:cNvSpPr/>
          <p:nvPr/>
        </p:nvSpPr>
        <p:spPr bwMode="auto">
          <a:xfrm>
            <a:off x="2213560" y="1540042"/>
            <a:ext cx="4878806" cy="4565984"/>
          </a:xfrm>
          <a:custGeom>
            <a:avLst/>
            <a:gdLst>
              <a:gd name="connsiteX0" fmla="*/ 2439402 w 4878806"/>
              <a:gd name="connsiteY0" fmla="*/ 479257 h 4565984"/>
              <a:gd name="connsiteX1" fmla="*/ 555268 w 4878806"/>
              <a:gd name="connsiteY1" fmla="*/ 2282991 h 4565984"/>
              <a:gd name="connsiteX2" fmla="*/ 2439402 w 4878806"/>
              <a:gd name="connsiteY2" fmla="*/ 4086725 h 4565984"/>
              <a:gd name="connsiteX3" fmla="*/ 4323536 w 4878806"/>
              <a:gd name="connsiteY3" fmla="*/ 2282991 h 4565984"/>
              <a:gd name="connsiteX4" fmla="*/ 2439402 w 4878806"/>
              <a:gd name="connsiteY4" fmla="*/ 479257 h 4565984"/>
              <a:gd name="connsiteX5" fmla="*/ 2439403 w 4878806"/>
              <a:gd name="connsiteY5" fmla="*/ 0 h 4565984"/>
              <a:gd name="connsiteX6" fmla="*/ 4878806 w 4878806"/>
              <a:gd name="connsiteY6" fmla="*/ 2282992 h 4565984"/>
              <a:gd name="connsiteX7" fmla="*/ 2439403 w 4878806"/>
              <a:gd name="connsiteY7" fmla="*/ 4565984 h 4565984"/>
              <a:gd name="connsiteX8" fmla="*/ 0 w 4878806"/>
              <a:gd name="connsiteY8" fmla="*/ 2282992 h 4565984"/>
              <a:gd name="connsiteX9" fmla="*/ 2439403 w 4878806"/>
              <a:gd name="connsiteY9" fmla="*/ 0 h 4565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78806" h="4565984">
                <a:moveTo>
                  <a:pt x="2439402" y="479257"/>
                </a:moveTo>
                <a:cubicBezTo>
                  <a:pt x="1398824" y="479257"/>
                  <a:pt x="555268" y="1286816"/>
                  <a:pt x="555268" y="2282991"/>
                </a:cubicBezTo>
                <a:cubicBezTo>
                  <a:pt x="555268" y="3279166"/>
                  <a:pt x="1398824" y="4086725"/>
                  <a:pt x="2439402" y="4086725"/>
                </a:cubicBezTo>
                <a:cubicBezTo>
                  <a:pt x="3479980" y="4086725"/>
                  <a:pt x="4323536" y="3279166"/>
                  <a:pt x="4323536" y="2282991"/>
                </a:cubicBezTo>
                <a:cubicBezTo>
                  <a:pt x="4323536" y="1286816"/>
                  <a:pt x="3479980" y="479257"/>
                  <a:pt x="2439402" y="479257"/>
                </a:cubicBezTo>
                <a:close/>
                <a:moveTo>
                  <a:pt x="2439403" y="0"/>
                </a:moveTo>
                <a:cubicBezTo>
                  <a:pt x="3786648" y="0"/>
                  <a:pt x="4878806" y="1022130"/>
                  <a:pt x="4878806" y="2282992"/>
                </a:cubicBezTo>
                <a:cubicBezTo>
                  <a:pt x="4878806" y="3543854"/>
                  <a:pt x="3786648" y="4565984"/>
                  <a:pt x="2439403" y="4565984"/>
                </a:cubicBezTo>
                <a:cubicBezTo>
                  <a:pt x="1092158" y="4565984"/>
                  <a:pt x="0" y="3543854"/>
                  <a:pt x="0" y="2282992"/>
                </a:cubicBezTo>
                <a:cubicBezTo>
                  <a:pt x="0" y="1022130"/>
                  <a:pt x="1092158" y="0"/>
                  <a:pt x="2439403" y="0"/>
                </a:cubicBezTo>
                <a:close/>
              </a:path>
            </a:pathLst>
          </a:custGeom>
          <a:solidFill>
            <a:srgbClr val="0070C0"/>
          </a:solidFill>
          <a:ln w="12700"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4" name="Chevron 3"/>
          <p:cNvSpPr/>
          <p:nvPr/>
        </p:nvSpPr>
        <p:spPr bwMode="auto">
          <a:xfrm rot="1205809">
            <a:off x="5378531" y="1690955"/>
            <a:ext cx="264695" cy="500904"/>
          </a:xfrm>
          <a:prstGeom prst="chevron">
            <a:avLst>
              <a:gd name="adj" fmla="val 71396"/>
            </a:avLst>
          </a:prstGeom>
          <a:solidFill>
            <a:schemeClr val="bg1"/>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28" name="Chevron 27"/>
          <p:cNvSpPr/>
          <p:nvPr/>
        </p:nvSpPr>
        <p:spPr bwMode="auto">
          <a:xfrm rot="20006209">
            <a:off x="3558726" y="1750348"/>
            <a:ext cx="264695" cy="487279"/>
          </a:xfrm>
          <a:prstGeom prst="chevron">
            <a:avLst>
              <a:gd name="adj" fmla="val 68347"/>
            </a:avLst>
          </a:prstGeom>
          <a:solidFill>
            <a:schemeClr val="bg1"/>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29" name="Chevron 28"/>
          <p:cNvSpPr/>
          <p:nvPr/>
        </p:nvSpPr>
        <p:spPr bwMode="auto">
          <a:xfrm rot="3569038">
            <a:off x="6514041" y="2731253"/>
            <a:ext cx="264695" cy="566496"/>
          </a:xfrm>
          <a:prstGeom prst="chevron">
            <a:avLst>
              <a:gd name="adj" fmla="val 71396"/>
            </a:avLst>
          </a:prstGeom>
          <a:solidFill>
            <a:schemeClr val="bg1"/>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30" name="Chevron 29"/>
          <p:cNvSpPr/>
          <p:nvPr/>
        </p:nvSpPr>
        <p:spPr bwMode="auto">
          <a:xfrm rot="8944249">
            <a:off x="5486943" y="5419535"/>
            <a:ext cx="264695" cy="521252"/>
          </a:xfrm>
          <a:prstGeom prst="chevron">
            <a:avLst>
              <a:gd name="adj" fmla="val 67395"/>
            </a:avLst>
          </a:prstGeom>
          <a:solidFill>
            <a:schemeClr val="bg1"/>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31" name="Chevron 30"/>
          <p:cNvSpPr/>
          <p:nvPr/>
        </p:nvSpPr>
        <p:spPr bwMode="auto">
          <a:xfrm rot="14619760">
            <a:off x="2488592" y="4261734"/>
            <a:ext cx="264695" cy="541955"/>
          </a:xfrm>
          <a:prstGeom prst="chevron">
            <a:avLst>
              <a:gd name="adj" fmla="val 71396"/>
            </a:avLst>
          </a:prstGeom>
          <a:solidFill>
            <a:schemeClr val="bg1"/>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32" name="Chevron 31"/>
          <p:cNvSpPr/>
          <p:nvPr/>
        </p:nvSpPr>
        <p:spPr bwMode="auto">
          <a:xfrm rot="12157356">
            <a:off x="3573621" y="5413395"/>
            <a:ext cx="264695" cy="518928"/>
          </a:xfrm>
          <a:prstGeom prst="chevron">
            <a:avLst>
              <a:gd name="adj" fmla="val 71396"/>
            </a:avLst>
          </a:prstGeom>
          <a:solidFill>
            <a:schemeClr val="bg1"/>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33" name="Chevron 32"/>
          <p:cNvSpPr/>
          <p:nvPr/>
        </p:nvSpPr>
        <p:spPr bwMode="auto">
          <a:xfrm rot="17363304">
            <a:off x="2470973" y="2887610"/>
            <a:ext cx="264695" cy="562958"/>
          </a:xfrm>
          <a:prstGeom prst="chevron">
            <a:avLst>
              <a:gd name="adj" fmla="val 71396"/>
            </a:avLst>
          </a:prstGeom>
          <a:solidFill>
            <a:schemeClr val="bg1"/>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34" name="Chevron 33"/>
          <p:cNvSpPr/>
          <p:nvPr/>
        </p:nvSpPr>
        <p:spPr bwMode="auto">
          <a:xfrm rot="6917618">
            <a:off x="6566032" y="4195402"/>
            <a:ext cx="264695" cy="587193"/>
          </a:xfrm>
          <a:prstGeom prst="chevron">
            <a:avLst>
              <a:gd name="adj" fmla="val 71396"/>
            </a:avLst>
          </a:prstGeom>
          <a:solidFill>
            <a:schemeClr val="bg1"/>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13" name="TextBox 12"/>
          <p:cNvSpPr txBox="1"/>
          <p:nvPr/>
        </p:nvSpPr>
        <p:spPr>
          <a:xfrm rot="177372">
            <a:off x="2772082" y="1811888"/>
            <a:ext cx="3761761" cy="299899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prstTxWarp prst="textArchUp">
              <a:avLst>
                <a:gd name="adj" fmla="val 10487361"/>
              </a:avLst>
            </a:prstTxWarp>
            <a:spAutoFit/>
          </a:bodyPr>
          <a:lstStyle/>
          <a:p>
            <a:r>
              <a:rPr lang="en-US" b="1" dirty="0" smtClean="0">
                <a:solidFill>
                  <a:schemeClr val="bg1"/>
                </a:solidFill>
                <a:latin typeface="+mn-lt"/>
              </a:rPr>
              <a:t>FEEDBACK</a:t>
            </a:r>
            <a:endParaRPr lang="en-US" b="1" dirty="0">
              <a:solidFill>
                <a:schemeClr val="bg1"/>
              </a:solidFill>
              <a:latin typeface="+mn-lt"/>
            </a:endParaRPr>
          </a:p>
        </p:txBody>
      </p:sp>
      <p:sp>
        <p:nvSpPr>
          <p:cNvPr id="35" name="TextBox 34"/>
          <p:cNvSpPr txBox="1"/>
          <p:nvPr/>
        </p:nvSpPr>
        <p:spPr>
          <a:xfrm rot="2867983">
            <a:off x="3330750" y="2107207"/>
            <a:ext cx="3761761" cy="2483468"/>
          </a:xfrm>
          <a:prstGeom prst="rect">
            <a:avLst/>
          </a:prstGeom>
          <a:noFill/>
        </p:spPr>
        <p:txBody>
          <a:bodyPr wrap="square" rtlCol="0">
            <a:prstTxWarp prst="textArchUp">
              <a:avLst>
                <a:gd name="adj" fmla="val 13733330"/>
              </a:avLst>
            </a:prstTxWarp>
            <a:spAutoFit/>
          </a:bodyPr>
          <a:lstStyle/>
          <a:p>
            <a:r>
              <a:rPr lang="en-US" b="1" dirty="0" smtClean="0">
                <a:solidFill>
                  <a:schemeClr val="bg1"/>
                </a:solidFill>
                <a:latin typeface="+mn-lt"/>
              </a:rPr>
              <a:t>BULLET </a:t>
            </a:r>
          </a:p>
          <a:p>
            <a:r>
              <a:rPr lang="en-US" b="1" dirty="0" smtClean="0">
                <a:solidFill>
                  <a:schemeClr val="bg1"/>
                </a:solidFill>
                <a:latin typeface="+mn-lt"/>
              </a:rPr>
              <a:t>WRITING</a:t>
            </a:r>
            <a:endParaRPr lang="en-US" b="1" dirty="0">
              <a:solidFill>
                <a:schemeClr val="bg1"/>
              </a:solidFill>
              <a:latin typeface="+mn-lt"/>
            </a:endParaRPr>
          </a:p>
        </p:txBody>
      </p:sp>
      <p:sp>
        <p:nvSpPr>
          <p:cNvPr id="36" name="TextBox 35"/>
          <p:cNvSpPr txBox="1"/>
          <p:nvPr/>
        </p:nvSpPr>
        <p:spPr>
          <a:xfrm rot="5400000">
            <a:off x="3790239" y="2500868"/>
            <a:ext cx="3419248" cy="259093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prstTxWarp prst="textArchUp">
              <a:avLst>
                <a:gd name="adj" fmla="val 13733330"/>
              </a:avLst>
            </a:prstTxWarp>
            <a:spAutoFit/>
          </a:bodyPr>
          <a:lstStyle/>
          <a:p>
            <a:r>
              <a:rPr lang="en-US" b="1" dirty="0" smtClean="0">
                <a:solidFill>
                  <a:schemeClr val="bg1"/>
                </a:solidFill>
                <a:latin typeface="+mn-lt"/>
              </a:rPr>
              <a:t>MENTORSHIP</a:t>
            </a:r>
          </a:p>
        </p:txBody>
      </p:sp>
      <p:sp>
        <p:nvSpPr>
          <p:cNvPr id="37" name="TextBox 36"/>
          <p:cNvSpPr txBox="1"/>
          <p:nvPr/>
        </p:nvSpPr>
        <p:spPr>
          <a:xfrm rot="18805946">
            <a:off x="3091055" y="2242135"/>
            <a:ext cx="3761761" cy="3419357"/>
          </a:xfrm>
          <a:prstGeom prst="rect">
            <a:avLst/>
          </a:prstGeom>
          <a:noFill/>
        </p:spPr>
        <p:txBody>
          <a:bodyPr wrap="square" rtlCol="0">
            <a:prstTxWarp prst="textArchDown">
              <a:avLst/>
            </a:prstTxWarp>
            <a:spAutoFit/>
          </a:bodyPr>
          <a:lstStyle/>
          <a:p>
            <a:r>
              <a:rPr lang="en-US" b="1" dirty="0" smtClean="0">
                <a:solidFill>
                  <a:schemeClr val="bg1"/>
                </a:solidFill>
                <a:latin typeface="+mn-lt"/>
              </a:rPr>
              <a:t>DELIBERATE</a:t>
            </a:r>
          </a:p>
          <a:p>
            <a:r>
              <a:rPr lang="en-US" b="1" dirty="0" smtClean="0">
                <a:solidFill>
                  <a:schemeClr val="bg1"/>
                </a:solidFill>
                <a:latin typeface="+mn-lt"/>
              </a:rPr>
              <a:t>DEVELOPMENT</a:t>
            </a:r>
            <a:endParaRPr lang="en-US" b="1" dirty="0">
              <a:solidFill>
                <a:schemeClr val="bg1"/>
              </a:solidFill>
              <a:latin typeface="+mn-lt"/>
            </a:endParaRPr>
          </a:p>
        </p:txBody>
      </p:sp>
      <p:sp>
        <p:nvSpPr>
          <p:cNvPr id="39" name="TextBox 38"/>
          <p:cNvSpPr txBox="1"/>
          <p:nvPr/>
        </p:nvSpPr>
        <p:spPr>
          <a:xfrm>
            <a:off x="2772081" y="3298265"/>
            <a:ext cx="3761761" cy="248346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prstTxWarp prst="textArchDown">
              <a:avLst/>
            </a:prstTxWarp>
            <a:spAutoFit/>
          </a:bodyPr>
          <a:lstStyle/>
          <a:p>
            <a:r>
              <a:rPr lang="en-US" b="1" dirty="0" smtClean="0">
                <a:solidFill>
                  <a:schemeClr val="bg1"/>
                </a:solidFill>
                <a:latin typeface="+mn-lt"/>
              </a:rPr>
              <a:t>EPR</a:t>
            </a:r>
          </a:p>
          <a:p>
            <a:r>
              <a:rPr lang="en-US" b="1" dirty="0" smtClean="0">
                <a:solidFill>
                  <a:schemeClr val="bg1"/>
                </a:solidFill>
                <a:latin typeface="+mn-lt"/>
              </a:rPr>
              <a:t>PROCESS</a:t>
            </a:r>
          </a:p>
        </p:txBody>
      </p:sp>
      <p:sp>
        <p:nvSpPr>
          <p:cNvPr id="40" name="TextBox 39"/>
          <p:cNvSpPr txBox="1"/>
          <p:nvPr/>
        </p:nvSpPr>
        <p:spPr>
          <a:xfrm rot="2780890">
            <a:off x="2157980" y="3044955"/>
            <a:ext cx="3761761" cy="2483468"/>
          </a:xfrm>
          <a:prstGeom prst="rect">
            <a:avLst/>
          </a:prstGeom>
          <a:noFill/>
        </p:spPr>
        <p:txBody>
          <a:bodyPr wrap="square" rtlCol="0">
            <a:prstTxWarp prst="textArchDown">
              <a:avLst/>
            </a:prstTxWarp>
            <a:spAutoFit/>
          </a:bodyPr>
          <a:lstStyle/>
          <a:p>
            <a:r>
              <a:rPr lang="en-US" b="1" dirty="0" smtClean="0">
                <a:solidFill>
                  <a:schemeClr val="bg1"/>
                </a:solidFill>
                <a:latin typeface="+mn-lt"/>
              </a:rPr>
              <a:t>DECORATION</a:t>
            </a:r>
          </a:p>
          <a:p>
            <a:r>
              <a:rPr lang="en-US" b="1" dirty="0" smtClean="0">
                <a:solidFill>
                  <a:schemeClr val="bg1"/>
                </a:solidFill>
                <a:latin typeface="+mn-lt"/>
              </a:rPr>
              <a:t>PROCESS</a:t>
            </a:r>
          </a:p>
        </p:txBody>
      </p:sp>
      <p:sp>
        <p:nvSpPr>
          <p:cNvPr id="42" name="TextBox 41"/>
          <p:cNvSpPr txBox="1"/>
          <p:nvPr/>
        </p:nvSpPr>
        <p:spPr>
          <a:xfrm rot="16200000">
            <a:off x="2208780" y="2526789"/>
            <a:ext cx="3419248" cy="259093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prstTxWarp prst="textArchUp">
              <a:avLst>
                <a:gd name="adj" fmla="val 13733330"/>
              </a:avLst>
            </a:prstTxWarp>
            <a:spAutoFit/>
          </a:bodyPr>
          <a:lstStyle/>
          <a:p>
            <a:r>
              <a:rPr lang="en-US" b="1" dirty="0" smtClean="0">
                <a:solidFill>
                  <a:schemeClr val="bg1"/>
                </a:solidFill>
                <a:latin typeface="+mn-lt"/>
              </a:rPr>
              <a:t>BOARD</a:t>
            </a:r>
          </a:p>
          <a:p>
            <a:r>
              <a:rPr lang="en-US" b="1" dirty="0" smtClean="0">
                <a:solidFill>
                  <a:schemeClr val="bg1"/>
                </a:solidFill>
                <a:latin typeface="+mn-lt"/>
              </a:rPr>
              <a:t>PROCESS</a:t>
            </a:r>
          </a:p>
        </p:txBody>
      </p:sp>
      <p:sp>
        <p:nvSpPr>
          <p:cNvPr id="43" name="TextBox 42"/>
          <p:cNvSpPr txBox="1"/>
          <p:nvPr/>
        </p:nvSpPr>
        <p:spPr>
          <a:xfrm rot="18808507">
            <a:off x="2343636" y="2197428"/>
            <a:ext cx="3419248" cy="2590937"/>
          </a:xfrm>
          <a:prstGeom prst="rect">
            <a:avLst/>
          </a:prstGeom>
          <a:noFill/>
        </p:spPr>
        <p:txBody>
          <a:bodyPr wrap="square" rtlCol="0">
            <a:prstTxWarp prst="textArchUp">
              <a:avLst>
                <a:gd name="adj" fmla="val 13733330"/>
              </a:avLst>
            </a:prstTxWarp>
            <a:spAutoFit/>
          </a:bodyPr>
          <a:lstStyle/>
          <a:p>
            <a:r>
              <a:rPr lang="en-US" b="1" dirty="0" smtClean="0">
                <a:solidFill>
                  <a:schemeClr val="bg1"/>
                </a:solidFill>
                <a:latin typeface="+mn-lt"/>
              </a:rPr>
              <a:t>PROMOTION</a:t>
            </a:r>
          </a:p>
          <a:p>
            <a:r>
              <a:rPr lang="en-US" b="1" dirty="0" smtClean="0">
                <a:solidFill>
                  <a:schemeClr val="bg1"/>
                </a:solidFill>
                <a:latin typeface="+mn-lt"/>
              </a:rPr>
              <a:t>TESTING</a:t>
            </a:r>
          </a:p>
        </p:txBody>
      </p:sp>
      <p:sp>
        <p:nvSpPr>
          <p:cNvPr id="16" name="Oval 15"/>
          <p:cNvSpPr/>
          <p:nvPr/>
        </p:nvSpPr>
        <p:spPr bwMode="auto">
          <a:xfrm>
            <a:off x="3356007" y="2568489"/>
            <a:ext cx="2606162" cy="2466473"/>
          </a:xfrm>
          <a:prstGeom prst="ellipse">
            <a:avLst/>
          </a:prstGeom>
          <a:solidFill>
            <a:srgbClr val="0070C0"/>
          </a:solidFill>
          <a:ln w="12700"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44" name="TextBox 43"/>
          <p:cNvSpPr txBox="1"/>
          <p:nvPr/>
        </p:nvSpPr>
        <p:spPr>
          <a:xfrm>
            <a:off x="3671314" y="3003041"/>
            <a:ext cx="1954818" cy="156966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3200" b="1" i="1" dirty="0" smtClean="0">
                <a:solidFill>
                  <a:schemeClr val="bg1"/>
                </a:solidFill>
                <a:latin typeface="+mj-lt"/>
              </a:rPr>
              <a:t>Whole</a:t>
            </a:r>
          </a:p>
          <a:p>
            <a:r>
              <a:rPr lang="en-US" sz="3200" b="1" i="1" dirty="0" smtClean="0">
                <a:solidFill>
                  <a:schemeClr val="bg1"/>
                </a:solidFill>
                <a:latin typeface="+mj-lt"/>
              </a:rPr>
              <a:t>Airman</a:t>
            </a:r>
          </a:p>
          <a:p>
            <a:r>
              <a:rPr lang="en-US" sz="3200" b="1" i="1" dirty="0" smtClean="0">
                <a:solidFill>
                  <a:schemeClr val="bg1"/>
                </a:solidFill>
                <a:latin typeface="+mj-lt"/>
              </a:rPr>
              <a:t>Concept</a:t>
            </a:r>
            <a:endParaRPr lang="en-US" sz="3200" b="1" i="1" dirty="0">
              <a:solidFill>
                <a:schemeClr val="bg1"/>
              </a:solidFill>
              <a:latin typeface="+mj-lt"/>
            </a:endParaRPr>
          </a:p>
        </p:txBody>
      </p:sp>
    </p:spTree>
    <p:extLst>
      <p:ext uri="{BB962C8B-B14F-4D97-AF65-F5344CB8AC3E}">
        <p14:creationId xmlns:p14="http://schemas.microsoft.com/office/powerpoint/2010/main" val="426808567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USAF(Unclas)">
  <a:themeElements>
    <a:clrScheme name="1_USAF(Unclas)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3300"/>
      </a:hlink>
      <a:folHlink>
        <a:srgbClr val="B2B2B2"/>
      </a:folHlink>
    </a:clrScheme>
    <a:fontScheme name="1_USAF(Uncla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Times New Roman" pitchFamily="18" charset="0"/>
          </a:defRPr>
        </a:defPPr>
      </a:lstStyle>
    </a:spDef>
    <a:lnDef>
      <a:spPr bwMode="auto">
        <a:solidFill>
          <a:schemeClr val="accent1"/>
        </a:solidFill>
        <a:ln w="12700" cap="flat" cmpd="sng" algn="ctr">
          <a:noFill/>
          <a:prstDash val="solid"/>
          <a:round/>
          <a:headEnd type="none" w="med" len="med"/>
          <a:tailEnd type="arrow"/>
        </a:ln>
        <a:effectLst/>
      </a:spPr>
      <a:bodyPr/>
      <a:lstStyle/>
    </a:lnDef>
  </a:objectDefaults>
  <a:extraClrSchemeLst>
    <a:extraClrScheme>
      <a:clrScheme name="1_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USAF(Uncla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USAF(Uncla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USAF(Uncla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USAF(Uncla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USAF(Uncla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USAF(Uncla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USAF(Unclas)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330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BBC057541A653418DBCC6CA95EE5EE4" ma:contentTypeVersion="1" ma:contentTypeDescription="Create a new document." ma:contentTypeScope="" ma:versionID="ed3755bb4494a0083a8abed2d069bf00">
  <xsd:schema xmlns:xsd="http://www.w3.org/2001/XMLSchema" xmlns:p="http://schemas.microsoft.com/office/2006/metadata/properties" xmlns:ns3="2ba5c769-a56b-4955-b6ea-92d0b7f2af05" targetNamespace="http://schemas.microsoft.com/office/2006/metadata/properties" ma:root="true" ma:fieldsID="f94b0fa7bee3ec4890d16453e63d6e23" ns3:_="">
    <xsd:import namespace="2ba5c769-a56b-4955-b6ea-92d0b7f2af05"/>
    <xsd:element name="properties">
      <xsd:complexType>
        <xsd:sequence>
          <xsd:element name="documentManagement">
            <xsd:complexType>
              <xsd:all>
                <xsd:element ref="ns3:Date_x0020_Valid_x0020_Until" minOccurs="0"/>
                <xsd:element ref="ns3:Publication_x0020_Date" minOccurs="0"/>
                <xsd:element ref="ns3:Origination_x0020_Organization" minOccurs="0"/>
                <xsd:element ref="ns3:Vital_x0020_Record" minOccurs="0"/>
              </xsd:all>
            </xsd:complexType>
          </xsd:element>
        </xsd:sequence>
      </xsd:complexType>
    </xsd:element>
  </xsd:schema>
  <xsd:schema xmlns:xsd="http://www.w3.org/2001/XMLSchema" xmlns:dms="http://schemas.microsoft.com/office/2006/documentManagement/types" targetNamespace="2ba5c769-a56b-4955-b6ea-92d0b7f2af05" elementFormDefault="qualified">
    <xsd:import namespace="http://schemas.microsoft.com/office/2006/documentManagement/types"/>
    <xsd:element name="Date_x0020_Valid_x0020_Until" ma:index="9" nillable="true" ma:displayName="Date Valid Until" ma:format="DateOnly" ma:internalName="Date_x0020_Valid_x0020_Until">
      <xsd:simpleType>
        <xsd:restriction base="dms:DateTime"/>
      </xsd:simpleType>
    </xsd:element>
    <xsd:element name="Publication_x0020_Date" ma:index="10" nillable="true" ma:displayName="Publication Date" ma:default="[today]" ma:description="EIM content types" ma:format="DateOnly" ma:internalName="Publication_x0020_Date">
      <xsd:simpleType>
        <xsd:restriction base="dms:DateTime"/>
      </xsd:simpleType>
    </xsd:element>
    <xsd:element name="Origination_x0020_Organization" ma:index="11" nillable="true" ma:displayName="Origination Organization" ma:default="" ma:description="Organization which owns the document." ma:internalName="Origination_x0020_Organization">
      <xsd:simpleType>
        <xsd:restriction base="dms:Text">
          <xsd:maxLength value="255"/>
        </xsd:restriction>
      </xsd:simpleType>
    </xsd:element>
    <xsd:element name="Vital_x0020_Record" ma:index="12" nillable="true" ma:displayName="Vital Record" ma:default="0" ma:description="Selecting Yes sends this document to records management" ma:internalName="Vital_x0020_Record">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8" ma:displayName="Author"/>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ublication_x0020_Date xmlns="2ba5c769-a56b-4955-b6ea-92d0b7f2af05">2014-09-12T04:00:00+00:00</Publication_x0020_Date>
    <Vital_x0020_Record xmlns="2ba5c769-a56b-4955-b6ea-92d0b7f2af05">false</Vital_x0020_Record>
    <Date_x0020_Valid_x0020_Until xmlns="2ba5c769-a56b-4955-b6ea-92d0b7f2af05">2015-09-12T04:00:00+00:00</Date_x0020_Valid_x0020_Until>
    <Origination_x0020_Organization xmlns="2ba5c769-a56b-4955-b6ea-92d0b7f2af0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F4588C-4E14-431B-AA5D-4F8BBCDE13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a5c769-a56b-4955-b6ea-92d0b7f2af05"/>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661CF441-8323-4B25-B9AF-98A69B24ABA9}">
  <ds:schemaRefs>
    <ds:schemaRef ds:uri="http://purl.org/dc/dcmitype/"/>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2ba5c769-a56b-4955-b6ea-92d0b7f2af05"/>
    <ds:schemaRef ds:uri="http://www.w3.org/XML/1998/namespace"/>
    <ds:schemaRef ds:uri="http://purl.org/dc/terms/"/>
  </ds:schemaRefs>
</ds:datastoreItem>
</file>

<file path=customXml/itemProps3.xml><?xml version="1.0" encoding="utf-8"?>
<ds:datastoreItem xmlns:ds="http://schemas.openxmlformats.org/officeDocument/2006/customXml" ds:itemID="{F82A2E32-AB61-45D9-A8E7-303924D714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76236</TotalTime>
  <Words>1939</Words>
  <Application>Microsoft Office PowerPoint</Application>
  <PresentationFormat>On-screen Show (4:3)</PresentationFormat>
  <Paragraphs>229</Paragraphs>
  <Slides>27</Slides>
  <Notes>27</Notes>
  <HiddenSlides>0</HiddenSlides>
  <MMClips>0</MMClips>
  <ScaleCrop>false</ScaleCrop>
  <HeadingPairs>
    <vt:vector size="8" baseType="variant">
      <vt:variant>
        <vt:lpstr>Fonts Used</vt:lpstr>
      </vt:variant>
      <vt:variant>
        <vt:i4>5</vt:i4>
      </vt:variant>
      <vt:variant>
        <vt:lpstr>Theme</vt:lpstr>
      </vt:variant>
      <vt:variant>
        <vt:i4>3</vt:i4>
      </vt:variant>
      <vt:variant>
        <vt:lpstr>Embedded OLE Servers</vt:lpstr>
      </vt:variant>
      <vt:variant>
        <vt:i4>1</vt:i4>
      </vt:variant>
      <vt:variant>
        <vt:lpstr>Slide Titles</vt:lpstr>
      </vt:variant>
      <vt:variant>
        <vt:i4>27</vt:i4>
      </vt:variant>
    </vt:vector>
  </HeadingPairs>
  <TitlesOfParts>
    <vt:vector size="36" baseType="lpstr">
      <vt:lpstr>Arial</vt:lpstr>
      <vt:lpstr>Calibri</vt:lpstr>
      <vt:lpstr>Century Schoolbook</vt:lpstr>
      <vt:lpstr>Times New Roman</vt:lpstr>
      <vt:lpstr>Wingdings</vt:lpstr>
      <vt:lpstr>1_USAF(Unclas)</vt:lpstr>
      <vt:lpstr>Office Theme</vt:lpstr>
      <vt:lpstr>Custom Design</vt:lpstr>
      <vt:lpstr>Photo Editor Photo</vt:lpstr>
      <vt:lpstr>Professional Development</vt:lpstr>
      <vt:lpstr>Professional Development</vt:lpstr>
      <vt:lpstr>Professional Development</vt:lpstr>
      <vt:lpstr>Professional Development</vt:lpstr>
      <vt:lpstr>Feedback Process</vt:lpstr>
      <vt:lpstr>Feedback Process</vt:lpstr>
      <vt:lpstr>Feedback Process</vt:lpstr>
      <vt:lpstr>Feedback Process</vt:lpstr>
      <vt:lpstr>Feedback Process</vt:lpstr>
      <vt:lpstr>Bullet Writing</vt:lpstr>
      <vt:lpstr>Bullet Writing</vt:lpstr>
      <vt:lpstr>Bullet Writing</vt:lpstr>
      <vt:lpstr>Mentorship</vt:lpstr>
      <vt:lpstr>MyVector Mentor Expectations</vt:lpstr>
      <vt:lpstr>MyVector Mentee Expectations</vt:lpstr>
      <vt:lpstr>Deliberate Development</vt:lpstr>
      <vt:lpstr>Deliberate Development</vt:lpstr>
      <vt:lpstr>Strategic Planning</vt:lpstr>
      <vt:lpstr>Promotion Board Process</vt:lpstr>
      <vt:lpstr>Promotion Board Process (Example Only)</vt:lpstr>
      <vt:lpstr>Performance Reports</vt:lpstr>
      <vt:lpstr>Performance Reports</vt:lpstr>
      <vt:lpstr>AFI 36-2406, Table 2.1 (For Reference Use Only)</vt:lpstr>
      <vt:lpstr>Decorations Process</vt:lpstr>
      <vt:lpstr>Decorations Process</vt:lpstr>
      <vt:lpstr>WAPS Promotion Testing</vt:lpstr>
      <vt:lpstr>Professional Development</vt:lpstr>
    </vt:vector>
  </TitlesOfParts>
  <Company>HQ USAF/______, Pentagon, DC 20330</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Judy Willets 89 AW/XP</dc:creator>
  <cp:lastModifiedBy>1267959419A</cp:lastModifiedBy>
  <cp:revision>6721</cp:revision>
  <cp:lastPrinted>2017-06-27T13:15:55Z</cp:lastPrinted>
  <dcterms:created xsi:type="dcterms:W3CDTF">2000-04-26T18:38:01Z</dcterms:created>
  <dcterms:modified xsi:type="dcterms:W3CDTF">2018-05-04T14:16:06Z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0x010100DBBC057541A653418DBCC6CA95EE5EE4</vt:lpwstr>
  </property>
</Properties>
</file>