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6"/>
  </p:notesMasterIdLst>
  <p:sldIdLst>
    <p:sldId id="278"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Lst>
  <p:sldSz cx="9144000" cy="6858000" type="screen4x3"/>
  <p:notesSz cx="9271000" cy="6946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4912" autoAdjust="0"/>
  </p:normalViewPr>
  <p:slideViewPr>
    <p:cSldViewPr>
      <p:cViewPr varScale="1">
        <p:scale>
          <a:sx n="93" d="100"/>
          <a:sy n="93" d="100"/>
        </p:scale>
        <p:origin x="1518" y="7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8" d="100"/>
          <a:sy n="58" d="100"/>
        </p:scale>
        <p:origin x="2946" y="3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17433" cy="347345"/>
          </a:xfrm>
          <a:prstGeom prst="rect">
            <a:avLst/>
          </a:prstGeom>
        </p:spPr>
        <p:txBody>
          <a:bodyPr vert="horz" lIns="92665" tIns="46333" rIns="92665" bIns="46333" rtlCol="0"/>
          <a:lstStyle>
            <a:lvl1pPr algn="l">
              <a:defRPr sz="1200"/>
            </a:lvl1pPr>
          </a:lstStyle>
          <a:p>
            <a:endParaRPr lang="en-US"/>
          </a:p>
        </p:txBody>
      </p:sp>
      <p:sp>
        <p:nvSpPr>
          <p:cNvPr id="3" name="Date Placeholder 2"/>
          <p:cNvSpPr>
            <a:spLocks noGrp="1"/>
          </p:cNvSpPr>
          <p:nvPr>
            <p:ph type="dt" idx="1"/>
          </p:nvPr>
        </p:nvSpPr>
        <p:spPr>
          <a:xfrm>
            <a:off x="5251958" y="0"/>
            <a:ext cx="4017433" cy="347345"/>
          </a:xfrm>
          <a:prstGeom prst="rect">
            <a:avLst/>
          </a:prstGeom>
        </p:spPr>
        <p:txBody>
          <a:bodyPr vert="horz" lIns="92665" tIns="46333" rIns="92665" bIns="46333" rtlCol="0"/>
          <a:lstStyle>
            <a:lvl1pPr algn="r">
              <a:defRPr sz="1200"/>
            </a:lvl1pPr>
          </a:lstStyle>
          <a:p>
            <a:fld id="{C2D82FA7-3843-4172-8C47-D2B82157A3D1}" type="datetimeFigureOut">
              <a:rPr lang="en-US" smtClean="0"/>
              <a:t>1/30/2019</a:t>
            </a:fld>
            <a:endParaRPr lang="en-US"/>
          </a:p>
        </p:txBody>
      </p:sp>
      <p:sp>
        <p:nvSpPr>
          <p:cNvPr id="4" name="Slide Image Placeholder 3"/>
          <p:cNvSpPr>
            <a:spLocks noGrp="1" noRot="1" noChangeAspect="1"/>
          </p:cNvSpPr>
          <p:nvPr>
            <p:ph type="sldImg" idx="2"/>
          </p:nvPr>
        </p:nvSpPr>
        <p:spPr>
          <a:xfrm>
            <a:off x="2898775" y="520700"/>
            <a:ext cx="3473450" cy="2605088"/>
          </a:xfrm>
          <a:prstGeom prst="rect">
            <a:avLst/>
          </a:prstGeom>
          <a:noFill/>
          <a:ln w="12700">
            <a:solidFill>
              <a:prstClr val="black"/>
            </a:solidFill>
          </a:ln>
        </p:spPr>
        <p:txBody>
          <a:bodyPr vert="horz" lIns="92665" tIns="46333" rIns="92665" bIns="46333" rtlCol="0" anchor="ctr"/>
          <a:lstStyle/>
          <a:p>
            <a:endParaRPr lang="en-US"/>
          </a:p>
        </p:txBody>
      </p:sp>
      <p:sp>
        <p:nvSpPr>
          <p:cNvPr id="5" name="Notes Placeholder 4"/>
          <p:cNvSpPr>
            <a:spLocks noGrp="1"/>
          </p:cNvSpPr>
          <p:nvPr>
            <p:ph type="body" sz="quarter" idx="3"/>
          </p:nvPr>
        </p:nvSpPr>
        <p:spPr>
          <a:xfrm>
            <a:off x="927100" y="3299778"/>
            <a:ext cx="7416800" cy="3126105"/>
          </a:xfrm>
          <a:prstGeom prst="rect">
            <a:avLst/>
          </a:prstGeom>
        </p:spPr>
        <p:txBody>
          <a:bodyPr vert="horz" lIns="92665" tIns="46333" rIns="92665" bIns="4633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97947"/>
            <a:ext cx="4017433" cy="347345"/>
          </a:xfrm>
          <a:prstGeom prst="rect">
            <a:avLst/>
          </a:prstGeom>
        </p:spPr>
        <p:txBody>
          <a:bodyPr vert="horz" lIns="92665" tIns="46333" rIns="92665" bIns="46333" rtlCol="0" anchor="b"/>
          <a:lstStyle>
            <a:lvl1pPr algn="l">
              <a:defRPr sz="1200"/>
            </a:lvl1pPr>
          </a:lstStyle>
          <a:p>
            <a:endParaRPr lang="en-US"/>
          </a:p>
        </p:txBody>
      </p:sp>
      <p:sp>
        <p:nvSpPr>
          <p:cNvPr id="7" name="Slide Number Placeholder 6"/>
          <p:cNvSpPr>
            <a:spLocks noGrp="1"/>
          </p:cNvSpPr>
          <p:nvPr>
            <p:ph type="sldNum" sz="quarter" idx="5"/>
          </p:nvPr>
        </p:nvSpPr>
        <p:spPr>
          <a:xfrm>
            <a:off x="5251958" y="6597947"/>
            <a:ext cx="4017433" cy="347345"/>
          </a:xfrm>
          <a:prstGeom prst="rect">
            <a:avLst/>
          </a:prstGeom>
        </p:spPr>
        <p:txBody>
          <a:bodyPr vert="horz" lIns="92665" tIns="46333" rIns="92665" bIns="46333" rtlCol="0" anchor="b"/>
          <a:lstStyle>
            <a:lvl1pPr algn="r">
              <a:defRPr sz="1200"/>
            </a:lvl1pPr>
          </a:lstStyle>
          <a:p>
            <a:fld id="{88DF451F-0A55-445C-BA66-B65771F18680}" type="slidenum">
              <a:rPr lang="en-US" smtClean="0"/>
              <a:t>‹#›</a:t>
            </a:fld>
            <a:endParaRPr lang="en-US"/>
          </a:p>
        </p:txBody>
      </p:sp>
    </p:spTree>
    <p:extLst>
      <p:ext uri="{BB962C8B-B14F-4D97-AF65-F5344CB8AC3E}">
        <p14:creationId xmlns:p14="http://schemas.microsoft.com/office/powerpoint/2010/main" val="2768025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71600" y="763588"/>
            <a:ext cx="50292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7239" y="4777560"/>
            <a:ext cx="6217560" cy="4526280"/>
          </a:xfrm>
        </p:spPr>
        <p:txBody>
          <a:bodyPr/>
          <a:lstStyle/>
          <a:p>
            <a:r>
              <a:rPr lang="en-US" sz="1600" dirty="0" smtClean="0"/>
              <a:t>Good afternoon, I’m </a:t>
            </a:r>
            <a:r>
              <a:rPr lang="en-US" sz="1600" dirty="0" smtClean="0"/>
              <a:t>MSgt </a:t>
            </a:r>
            <a:r>
              <a:rPr lang="en-US" sz="1600" dirty="0" smtClean="0"/>
              <a:t>Bradley</a:t>
            </a:r>
            <a:r>
              <a:rPr lang="en-US" sz="1600" baseline="0" dirty="0" smtClean="0"/>
              <a:t> </a:t>
            </a:r>
            <a:r>
              <a:rPr lang="en-US" sz="1600" baseline="0" dirty="0" err="1" smtClean="0"/>
              <a:t>Keszler</a:t>
            </a:r>
            <a:r>
              <a:rPr lang="en-US" sz="1600" baseline="0" dirty="0" smtClean="0"/>
              <a:t> </a:t>
            </a:r>
            <a:r>
              <a:rPr lang="en-US" sz="1600" dirty="0" smtClean="0"/>
              <a:t>and I work in A6 Directorate for 12</a:t>
            </a:r>
            <a:r>
              <a:rPr lang="en-US" sz="1600" baseline="30000" dirty="0" smtClean="0"/>
              <a:t>th</a:t>
            </a:r>
            <a:r>
              <a:rPr lang="en-US" sz="1600" dirty="0" smtClean="0"/>
              <a:t> Air Force (Air Forces Southern).</a:t>
            </a:r>
          </a:p>
          <a:p>
            <a:r>
              <a:rPr lang="en-US" sz="1600" dirty="0" smtClean="0"/>
              <a:t> </a:t>
            </a:r>
          </a:p>
          <a:p>
            <a:r>
              <a:rPr lang="en-US" sz="1600" dirty="0" smtClean="0"/>
              <a:t>I see followership</a:t>
            </a:r>
            <a:r>
              <a:rPr lang="en-US" sz="1600" baseline="0" dirty="0" smtClean="0"/>
              <a:t> </a:t>
            </a:r>
            <a:r>
              <a:rPr lang="en-US" sz="1600" dirty="0" smtClean="0"/>
              <a:t>just as important as leadership.  Both go hand-in-hand to ensure an organization functions properly.  </a:t>
            </a:r>
          </a:p>
          <a:p>
            <a:r>
              <a:rPr lang="en-US" sz="1600" dirty="0" smtClean="0"/>
              <a:t>There is a ton of focus on leadership and followership seems to hang in the shadows.  </a:t>
            </a:r>
          </a:p>
          <a:p>
            <a:r>
              <a:rPr lang="en-US" sz="1600" dirty="0" smtClean="0"/>
              <a:t>Many times there is a negative stigma with followership but it is important to know how to follow before stepping into leadership.</a:t>
            </a:r>
          </a:p>
          <a:p>
            <a:endParaRPr lang="en-US" sz="1600" dirty="0" smtClean="0"/>
          </a:p>
          <a:p>
            <a:pPr>
              <a:buFontTx/>
              <a:buChar char="-"/>
            </a:pPr>
            <a:r>
              <a:rPr lang="en-US" sz="1600" dirty="0" smtClean="0"/>
              <a:t>Like Leadership, the concept of Followership is best understood by a concise definition</a:t>
            </a:r>
          </a:p>
          <a:p>
            <a:pPr>
              <a:buFontTx/>
              <a:buChar char="-"/>
            </a:pPr>
            <a:endParaRPr lang="en-US" sz="1600" dirty="0" smtClean="0"/>
          </a:p>
          <a:p>
            <a:pPr defTabSz="911209">
              <a:buFontTx/>
              <a:buChar char="-"/>
              <a:defRPr/>
            </a:pPr>
            <a:r>
              <a:rPr lang="en-US" sz="1600" b="1" i="1" dirty="0" smtClean="0"/>
              <a:t>Followership Definition - “Followers of character and commitment acting to support the needs and goals of the team.”</a:t>
            </a:r>
          </a:p>
          <a:p>
            <a:endParaRPr lang="en-US" dirty="0"/>
          </a:p>
        </p:txBody>
      </p:sp>
    </p:spTree>
    <p:extLst>
      <p:ext uri="{BB962C8B-B14F-4D97-AF65-F5344CB8AC3E}">
        <p14:creationId xmlns:p14="http://schemas.microsoft.com/office/powerpoint/2010/main" val="553926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371600" y="763588"/>
            <a:ext cx="5029200" cy="3771900"/>
          </a:xfrm>
          <a:ln/>
        </p:spPr>
      </p:sp>
      <p:sp>
        <p:nvSpPr>
          <p:cNvPr id="32771" name="Notes Placeholder 2"/>
          <p:cNvSpPr>
            <a:spLocks noGrp="1"/>
          </p:cNvSpPr>
          <p:nvPr>
            <p:ph type="body" idx="1"/>
          </p:nvPr>
        </p:nvSpPr>
        <p:spPr>
          <a:noFill/>
          <a:ln w="9525"/>
        </p:spPr>
        <p:txBody>
          <a:bodyPr/>
          <a:lstStyle/>
          <a:p>
            <a:r>
              <a:rPr lang="en-US" sz="1600" dirty="0" smtClean="0"/>
              <a:t>-- Example: “I know this does not make sense but the boss wants us to….”  This is certainly showing disloyalty to your superior</a:t>
            </a:r>
          </a:p>
          <a:p>
            <a:endParaRPr lang="en-US" sz="1600" dirty="0" smtClean="0"/>
          </a:p>
          <a:p>
            <a:r>
              <a:rPr lang="en-US" sz="1600" dirty="0" smtClean="0"/>
              <a:t>--Unquestionably, the desire for popularity is strong</a:t>
            </a:r>
          </a:p>
          <a:p>
            <a:endParaRPr lang="en-US" sz="1600" dirty="0" smtClean="0"/>
          </a:p>
          <a:p>
            <a:r>
              <a:rPr lang="en-US" sz="1600" dirty="0" smtClean="0"/>
              <a:t>-- When asked why he was undermining the boss, he would reply sanctimoniously that his integrity would not allow him to lie; he thought the policies were idiotic, and he had a duty to tell his people how he felt.</a:t>
            </a:r>
          </a:p>
          <a:p>
            <a:endParaRPr lang="en-US" sz="1600" dirty="0" smtClean="0"/>
          </a:p>
          <a:p>
            <a:r>
              <a:rPr lang="en-US" sz="1600" dirty="0" smtClean="0"/>
              <a:t>-- This occurs after the decision has been made, and</a:t>
            </a:r>
            <a:r>
              <a:rPr lang="en-US" sz="1600" baseline="0" dirty="0" smtClean="0"/>
              <a:t> the subordinate still feels it is up for debate.</a:t>
            </a:r>
            <a:endParaRPr lang="en-US" sz="1600" dirty="0" smtClean="0"/>
          </a:p>
        </p:txBody>
      </p:sp>
      <p:sp>
        <p:nvSpPr>
          <p:cNvPr id="32772" name="Slide Number Placeholder 3"/>
          <p:cNvSpPr>
            <a:spLocks noGrp="1"/>
          </p:cNvSpPr>
          <p:nvPr>
            <p:ph type="sldNum" sz="quarter" idx="5"/>
          </p:nvPr>
        </p:nvSpPr>
        <p:spPr>
          <a:noFill/>
        </p:spPr>
        <p:txBody>
          <a:bodyPr/>
          <a:lstStyle/>
          <a:p>
            <a:pPr defTabSz="903299"/>
            <a:fld id="{A5128221-F41D-40C0-9945-B86EC06B3D7C}" type="slidenum">
              <a:rPr smtClean="0">
                <a:solidFill>
                  <a:prstClr val="black"/>
                </a:solidFill>
              </a:rPr>
              <a:pPr defTabSz="903299"/>
              <a:t>2</a:t>
            </a:fld>
            <a:endParaRPr smtClean="0">
              <a:solidFill>
                <a:prstClr val="black"/>
              </a:solidFill>
            </a:endParaRPr>
          </a:p>
        </p:txBody>
      </p:sp>
    </p:spTree>
    <p:extLst>
      <p:ext uri="{BB962C8B-B14F-4D97-AF65-F5344CB8AC3E}">
        <p14:creationId xmlns:p14="http://schemas.microsoft.com/office/powerpoint/2010/main" val="4236529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371600" y="763588"/>
            <a:ext cx="5029200" cy="3771900"/>
          </a:xfrm>
          <a:ln/>
        </p:spPr>
      </p:sp>
      <p:sp>
        <p:nvSpPr>
          <p:cNvPr id="32771" name="Notes Placeholder 2"/>
          <p:cNvSpPr>
            <a:spLocks noGrp="1"/>
          </p:cNvSpPr>
          <p:nvPr>
            <p:ph type="body" idx="1"/>
          </p:nvPr>
        </p:nvSpPr>
        <p:spPr>
          <a:noFill/>
          <a:ln w="9525"/>
        </p:spPr>
        <p:txBody>
          <a:bodyPr/>
          <a:lstStyle/>
          <a:p>
            <a:r>
              <a:rPr lang="en-US" sz="1600" dirty="0" smtClean="0"/>
              <a:t>-- Don’t be a “yes-man.”   </a:t>
            </a:r>
          </a:p>
          <a:p>
            <a:endParaRPr lang="en-US" sz="1600" dirty="0" smtClean="0"/>
          </a:p>
          <a:p>
            <a:r>
              <a:rPr lang="en-US" sz="1600" dirty="0" smtClean="0"/>
              <a:t>-- As a rule of thumb, you should be willing to revisit an issue 3 times: don’t give up after the first discussion or even the second if you are in earnest. (I’m obviously not considering here decisions that are either illegal or immoral; there are other avenues to resolve those issues.) </a:t>
            </a:r>
          </a:p>
          <a:p>
            <a:endParaRPr lang="en-US" sz="1600" dirty="0" smtClean="0"/>
          </a:p>
          <a:p>
            <a:r>
              <a:rPr lang="en-US" sz="1600" dirty="0" smtClean="0"/>
              <a:t>--At the same time, however, remember to do this in private.  NOT in a staff meeting!</a:t>
            </a:r>
          </a:p>
          <a:p>
            <a:endParaRPr lang="en-US" sz="1600" dirty="0" smtClean="0"/>
          </a:p>
          <a:p>
            <a:r>
              <a:rPr lang="en-US" sz="1600" dirty="0" smtClean="0"/>
              <a:t>--Don’t run and</a:t>
            </a:r>
            <a:r>
              <a:rPr lang="en-US" sz="1600" baseline="0" dirty="0" smtClean="0"/>
              <a:t> tell the results of the discussion</a:t>
            </a:r>
          </a:p>
          <a:p>
            <a:endParaRPr lang="en-US" dirty="0" smtClean="0"/>
          </a:p>
        </p:txBody>
      </p:sp>
      <p:sp>
        <p:nvSpPr>
          <p:cNvPr id="32772" name="Slide Number Placeholder 3"/>
          <p:cNvSpPr>
            <a:spLocks noGrp="1"/>
          </p:cNvSpPr>
          <p:nvPr>
            <p:ph type="sldNum" sz="quarter" idx="5"/>
          </p:nvPr>
        </p:nvSpPr>
        <p:spPr>
          <a:noFill/>
        </p:spPr>
        <p:txBody>
          <a:bodyPr/>
          <a:lstStyle/>
          <a:p>
            <a:pPr defTabSz="903299"/>
            <a:fld id="{A5128221-F41D-40C0-9945-B86EC06B3D7C}" type="slidenum">
              <a:rPr smtClean="0">
                <a:solidFill>
                  <a:prstClr val="black"/>
                </a:solidFill>
              </a:rPr>
              <a:pPr defTabSz="903299"/>
              <a:t>3</a:t>
            </a:fld>
            <a:endParaRPr smtClean="0">
              <a:solidFill>
                <a:prstClr val="black"/>
              </a:solidFill>
            </a:endParaRPr>
          </a:p>
        </p:txBody>
      </p:sp>
    </p:spTree>
    <p:extLst>
      <p:ext uri="{BB962C8B-B14F-4D97-AF65-F5344CB8AC3E}">
        <p14:creationId xmlns:p14="http://schemas.microsoft.com/office/powerpoint/2010/main" val="4123302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371600" y="763588"/>
            <a:ext cx="5029200" cy="3771900"/>
          </a:xfrm>
          <a:ln/>
        </p:spPr>
      </p:sp>
      <p:sp>
        <p:nvSpPr>
          <p:cNvPr id="34819" name="Notes Placeholder 2"/>
          <p:cNvSpPr>
            <a:spLocks noGrp="1"/>
          </p:cNvSpPr>
          <p:nvPr>
            <p:ph type="body" idx="1"/>
          </p:nvPr>
        </p:nvSpPr>
        <p:spPr>
          <a:noFill/>
          <a:ln w="9525"/>
        </p:spPr>
        <p:txBody>
          <a:bodyPr/>
          <a:lstStyle/>
          <a:p>
            <a:r>
              <a:rPr lang="en-US" sz="1600" dirty="0" smtClean="0"/>
              <a:t>-- Micromanager = no!!</a:t>
            </a:r>
          </a:p>
          <a:p>
            <a:endParaRPr lang="en-US" sz="1600" dirty="0" smtClean="0"/>
          </a:p>
          <a:p>
            <a:r>
              <a:rPr lang="en-US" sz="1600" dirty="0" smtClean="0"/>
              <a:t>-- One reason commanders tend to become micromanagers is because they see their subordinates standing by and waiting for specific instructions</a:t>
            </a:r>
          </a:p>
          <a:p>
            <a:endParaRPr lang="en-US" sz="1600" dirty="0" smtClean="0"/>
          </a:p>
          <a:p>
            <a:r>
              <a:rPr lang="en-US" sz="1600" dirty="0" smtClean="0"/>
              <a:t>-- There is at times a fine line between seizing the moment to get something done and becoming a loose cannon.</a:t>
            </a:r>
          </a:p>
          <a:p>
            <a:endParaRPr lang="en-US" sz="1600" dirty="0" smtClean="0"/>
          </a:p>
          <a:p>
            <a:r>
              <a:rPr lang="en-US" sz="1600" dirty="0" smtClean="0"/>
              <a:t>-- Always try to provide answers and not questions</a:t>
            </a:r>
          </a:p>
          <a:p>
            <a:endParaRPr lang="en-US" dirty="0" smtClean="0"/>
          </a:p>
        </p:txBody>
      </p:sp>
      <p:sp>
        <p:nvSpPr>
          <p:cNvPr id="34820" name="Slide Number Placeholder 3"/>
          <p:cNvSpPr>
            <a:spLocks noGrp="1"/>
          </p:cNvSpPr>
          <p:nvPr>
            <p:ph type="sldNum" sz="quarter" idx="5"/>
          </p:nvPr>
        </p:nvSpPr>
        <p:spPr>
          <a:noFill/>
        </p:spPr>
        <p:txBody>
          <a:bodyPr/>
          <a:lstStyle/>
          <a:p>
            <a:pPr defTabSz="903299"/>
            <a:fld id="{C8E19072-80FF-4AD4-9575-92D5CFCC5211}" type="slidenum">
              <a:rPr smtClean="0">
                <a:solidFill>
                  <a:prstClr val="black"/>
                </a:solidFill>
              </a:rPr>
              <a:pPr defTabSz="903299"/>
              <a:t>4</a:t>
            </a:fld>
            <a:endParaRPr smtClean="0">
              <a:solidFill>
                <a:prstClr val="black"/>
              </a:solidFill>
            </a:endParaRPr>
          </a:p>
        </p:txBody>
      </p:sp>
    </p:spTree>
    <p:extLst>
      <p:ext uri="{BB962C8B-B14F-4D97-AF65-F5344CB8AC3E}">
        <p14:creationId xmlns:p14="http://schemas.microsoft.com/office/powerpoint/2010/main" val="3574143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371600" y="763588"/>
            <a:ext cx="5029200" cy="3771900"/>
          </a:xfrm>
          <a:ln/>
        </p:spPr>
      </p:sp>
      <p:sp>
        <p:nvSpPr>
          <p:cNvPr id="35843" name="Notes Placeholder 2"/>
          <p:cNvSpPr>
            <a:spLocks noGrp="1"/>
          </p:cNvSpPr>
          <p:nvPr>
            <p:ph type="body" idx="1"/>
          </p:nvPr>
        </p:nvSpPr>
        <p:spPr>
          <a:noFill/>
          <a:ln w="9525"/>
        </p:spPr>
        <p:txBody>
          <a:bodyPr/>
          <a:lstStyle/>
          <a:p>
            <a:r>
              <a:rPr lang="en-US" sz="1600" dirty="0" smtClean="0"/>
              <a:t>-- TI/Recruiter advice, “Don’t volunteer for anything”</a:t>
            </a:r>
          </a:p>
          <a:p>
            <a:endParaRPr lang="en-US" sz="1600" dirty="0" smtClean="0"/>
          </a:p>
          <a:p>
            <a:r>
              <a:rPr lang="en-US" sz="1600" dirty="0" smtClean="0"/>
              <a:t>-- The reasons given were plausible: “It’s not my job,” “That’s above my pay grade,” or “I’m not an expert in that area,” but these were rationalizations, not reasons.</a:t>
            </a:r>
          </a:p>
          <a:p>
            <a:endParaRPr lang="en-US" sz="1600" dirty="0" smtClean="0"/>
          </a:p>
          <a:p>
            <a:r>
              <a:rPr lang="en-US" sz="1600" dirty="0" smtClean="0"/>
              <a:t>-- Be</a:t>
            </a:r>
            <a:r>
              <a:rPr lang="en-US" sz="1600" baseline="0" dirty="0" smtClean="0"/>
              <a:t> a risk taker, accept responsibility, volunteer…..This is one reason I am here giving this briefing.</a:t>
            </a:r>
            <a:endParaRPr lang="en-US" sz="1600" dirty="0" smtClean="0"/>
          </a:p>
          <a:p>
            <a:endParaRPr lang="en-US" dirty="0" smtClean="0"/>
          </a:p>
        </p:txBody>
      </p:sp>
      <p:sp>
        <p:nvSpPr>
          <p:cNvPr id="35844" name="Slide Number Placeholder 3"/>
          <p:cNvSpPr>
            <a:spLocks noGrp="1"/>
          </p:cNvSpPr>
          <p:nvPr>
            <p:ph type="sldNum" sz="quarter" idx="5"/>
          </p:nvPr>
        </p:nvSpPr>
        <p:spPr>
          <a:noFill/>
        </p:spPr>
        <p:txBody>
          <a:bodyPr/>
          <a:lstStyle/>
          <a:p>
            <a:pPr defTabSz="903299"/>
            <a:fld id="{7D7B93A1-3373-45D4-9933-0281D75D6B05}" type="slidenum">
              <a:rPr smtClean="0">
                <a:solidFill>
                  <a:prstClr val="black"/>
                </a:solidFill>
              </a:rPr>
              <a:pPr defTabSz="903299"/>
              <a:t>5</a:t>
            </a:fld>
            <a:endParaRPr smtClean="0">
              <a:solidFill>
                <a:prstClr val="black"/>
              </a:solidFill>
            </a:endParaRPr>
          </a:p>
        </p:txBody>
      </p:sp>
    </p:spTree>
    <p:extLst>
      <p:ext uri="{BB962C8B-B14F-4D97-AF65-F5344CB8AC3E}">
        <p14:creationId xmlns:p14="http://schemas.microsoft.com/office/powerpoint/2010/main" val="2514254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371600" y="763588"/>
            <a:ext cx="5029200" cy="3771900"/>
          </a:xfrm>
          <a:ln/>
        </p:spPr>
      </p:sp>
      <p:sp>
        <p:nvSpPr>
          <p:cNvPr id="36867" name="Notes Placeholder 2"/>
          <p:cNvSpPr>
            <a:spLocks noGrp="1"/>
          </p:cNvSpPr>
          <p:nvPr>
            <p:ph type="body" idx="1"/>
          </p:nvPr>
        </p:nvSpPr>
        <p:spPr>
          <a:noFill/>
          <a:ln w="9525"/>
        </p:spPr>
        <p:txBody>
          <a:bodyPr/>
          <a:lstStyle/>
          <a:p>
            <a:r>
              <a:rPr lang="en-US" sz="1600" dirty="0" smtClean="0"/>
              <a:t>--If each supervisor exaggerates his unit’s achievements or capabilities even a little, the combined error of the message will be enormous by the time it reaches the chief</a:t>
            </a:r>
            <a:r>
              <a:rPr lang="en-US" sz="1600" baseline="0" dirty="0" smtClean="0"/>
              <a:t> or commanders</a:t>
            </a:r>
            <a:endParaRPr lang="en-US" sz="1600" dirty="0" smtClean="0"/>
          </a:p>
          <a:p>
            <a:r>
              <a:rPr lang="en-US" sz="1600" dirty="0" smtClean="0"/>
              <a:t> </a:t>
            </a:r>
          </a:p>
          <a:p>
            <a:r>
              <a:rPr lang="en-US" sz="1600" dirty="0" smtClean="0"/>
              <a:t>--If you are not sure, say so.  And verify</a:t>
            </a:r>
            <a:r>
              <a:rPr lang="en-US" sz="1600" baseline="0" dirty="0" smtClean="0"/>
              <a:t> your answers.  Everyone is willing to wait a bit to ensure the information is accurate.</a:t>
            </a:r>
            <a:endParaRPr lang="en-US" sz="1600" dirty="0" smtClean="0"/>
          </a:p>
          <a:p>
            <a:endParaRPr lang="en-US" dirty="0" smtClean="0"/>
          </a:p>
        </p:txBody>
      </p:sp>
      <p:sp>
        <p:nvSpPr>
          <p:cNvPr id="36868" name="Slide Number Placeholder 3"/>
          <p:cNvSpPr>
            <a:spLocks noGrp="1"/>
          </p:cNvSpPr>
          <p:nvPr>
            <p:ph type="sldNum" sz="quarter" idx="5"/>
          </p:nvPr>
        </p:nvSpPr>
        <p:spPr>
          <a:noFill/>
        </p:spPr>
        <p:txBody>
          <a:bodyPr/>
          <a:lstStyle/>
          <a:p>
            <a:pPr defTabSz="903299"/>
            <a:fld id="{1E098FA3-3C85-4FD4-B7E5-F36A6DC99B70}" type="slidenum">
              <a:rPr smtClean="0">
                <a:solidFill>
                  <a:prstClr val="black"/>
                </a:solidFill>
              </a:rPr>
              <a:pPr defTabSz="903299"/>
              <a:t>6</a:t>
            </a:fld>
            <a:endParaRPr smtClean="0">
              <a:solidFill>
                <a:prstClr val="black"/>
              </a:solidFill>
            </a:endParaRPr>
          </a:p>
        </p:txBody>
      </p:sp>
    </p:spTree>
    <p:extLst>
      <p:ext uri="{BB962C8B-B14F-4D97-AF65-F5344CB8AC3E}">
        <p14:creationId xmlns:p14="http://schemas.microsoft.com/office/powerpoint/2010/main" val="1462104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371600" y="763588"/>
            <a:ext cx="5029200" cy="3771900"/>
          </a:xfrm>
          <a:ln/>
        </p:spPr>
      </p:sp>
      <p:sp>
        <p:nvSpPr>
          <p:cNvPr id="37891" name="Notes Placeholder 2"/>
          <p:cNvSpPr>
            <a:spLocks noGrp="1"/>
          </p:cNvSpPr>
          <p:nvPr>
            <p:ph type="body" idx="1"/>
          </p:nvPr>
        </p:nvSpPr>
        <p:spPr>
          <a:noFill/>
          <a:ln w="9525"/>
        </p:spPr>
        <p:txBody>
          <a:bodyPr/>
          <a:lstStyle/>
          <a:p>
            <a:r>
              <a:rPr lang="en-US" sz="1600" dirty="0" smtClean="0"/>
              <a:t>--As a consequence, they will expect you to become the subject-matter expert and propose the appropriate course of action. More often than not, they will listen to your recommendation and simply state: “Make it so.” Be careful what you wish for because you may get it.</a:t>
            </a:r>
          </a:p>
          <a:p>
            <a:r>
              <a:rPr lang="en-US" sz="1600" dirty="0" smtClean="0"/>
              <a:t> </a:t>
            </a:r>
          </a:p>
          <a:p>
            <a:r>
              <a:rPr lang="en-US" sz="1600" dirty="0" smtClean="0"/>
              <a:t>-- Offer up some solutions to the problems</a:t>
            </a:r>
          </a:p>
          <a:p>
            <a:endParaRPr lang="en-US" sz="1600" dirty="0" smtClean="0"/>
          </a:p>
          <a:p>
            <a:r>
              <a:rPr lang="en-US" sz="1600" dirty="0" smtClean="0"/>
              <a:t>And that leads me to rule seven.</a:t>
            </a:r>
          </a:p>
        </p:txBody>
      </p:sp>
      <p:sp>
        <p:nvSpPr>
          <p:cNvPr id="37892" name="Slide Number Placeholder 3"/>
          <p:cNvSpPr>
            <a:spLocks noGrp="1"/>
          </p:cNvSpPr>
          <p:nvPr>
            <p:ph type="sldNum" sz="quarter" idx="5"/>
          </p:nvPr>
        </p:nvSpPr>
        <p:spPr>
          <a:noFill/>
        </p:spPr>
        <p:txBody>
          <a:bodyPr/>
          <a:lstStyle/>
          <a:p>
            <a:pPr defTabSz="903299"/>
            <a:fld id="{80283EB8-FACD-473B-867C-93525645C1AA}" type="slidenum">
              <a:rPr smtClean="0">
                <a:solidFill>
                  <a:prstClr val="black"/>
                </a:solidFill>
              </a:rPr>
              <a:pPr defTabSz="903299"/>
              <a:t>7</a:t>
            </a:fld>
            <a:endParaRPr smtClean="0">
              <a:solidFill>
                <a:prstClr val="black"/>
              </a:solidFill>
            </a:endParaRPr>
          </a:p>
        </p:txBody>
      </p:sp>
    </p:spTree>
    <p:extLst>
      <p:ext uri="{BB962C8B-B14F-4D97-AF65-F5344CB8AC3E}">
        <p14:creationId xmlns:p14="http://schemas.microsoft.com/office/powerpoint/2010/main" val="483247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371600" y="763588"/>
            <a:ext cx="5029200" cy="3771900"/>
          </a:xfrm>
          <a:ln/>
        </p:spPr>
      </p:sp>
      <p:sp>
        <p:nvSpPr>
          <p:cNvPr id="38915" name="Notes Placeholder 2"/>
          <p:cNvSpPr>
            <a:spLocks noGrp="1"/>
          </p:cNvSpPr>
          <p:nvPr>
            <p:ph type="body" idx="1"/>
          </p:nvPr>
        </p:nvSpPr>
        <p:spPr>
          <a:noFill/>
          <a:ln w="9525"/>
        </p:spPr>
        <p:txBody>
          <a:bodyPr/>
          <a:lstStyle/>
          <a:p>
            <a:r>
              <a:rPr lang="en-US" sz="1600" dirty="0" smtClean="0"/>
              <a:t>-- understand the difference between possible solutions and what realistically can be done because YOU may be the one who implements the solutions</a:t>
            </a:r>
          </a:p>
          <a:p>
            <a:endParaRPr lang="en-US" sz="1600" dirty="0" smtClean="0"/>
          </a:p>
          <a:p>
            <a:r>
              <a:rPr lang="en-US" sz="1600" dirty="0" smtClean="0"/>
              <a:t>-- be prepared to brief the perfect answer/solution but ensure to note what the price is</a:t>
            </a:r>
          </a:p>
          <a:p>
            <a:endParaRPr lang="en-US" sz="1600" dirty="0" smtClean="0"/>
          </a:p>
          <a:p>
            <a:r>
              <a:rPr lang="en-US" sz="1600" dirty="0" smtClean="0"/>
              <a:t>Example: Proposing</a:t>
            </a:r>
            <a:r>
              <a:rPr lang="en-US" sz="1600" baseline="0" dirty="0" smtClean="0"/>
              <a:t> such a detailed product that the time to maintain it would out weight its benefits</a:t>
            </a:r>
            <a:endParaRPr lang="en-US" sz="1600" dirty="0" smtClean="0"/>
          </a:p>
          <a:p>
            <a:endParaRPr lang="en-US" dirty="0" smtClean="0"/>
          </a:p>
        </p:txBody>
      </p:sp>
      <p:sp>
        <p:nvSpPr>
          <p:cNvPr id="38916" name="Slide Number Placeholder 3"/>
          <p:cNvSpPr>
            <a:spLocks noGrp="1"/>
          </p:cNvSpPr>
          <p:nvPr>
            <p:ph type="sldNum" sz="quarter" idx="5"/>
          </p:nvPr>
        </p:nvSpPr>
        <p:spPr>
          <a:noFill/>
        </p:spPr>
        <p:txBody>
          <a:bodyPr/>
          <a:lstStyle/>
          <a:p>
            <a:pPr defTabSz="903299"/>
            <a:fld id="{CF07F7A7-87F7-4E30-82A8-159547CEA189}" type="slidenum">
              <a:rPr smtClean="0">
                <a:solidFill>
                  <a:prstClr val="black"/>
                </a:solidFill>
              </a:rPr>
              <a:pPr defTabSz="903299"/>
              <a:t>8</a:t>
            </a:fld>
            <a:endParaRPr smtClean="0">
              <a:solidFill>
                <a:prstClr val="black"/>
              </a:solidFill>
            </a:endParaRPr>
          </a:p>
        </p:txBody>
      </p:sp>
    </p:spTree>
    <p:extLst>
      <p:ext uri="{BB962C8B-B14F-4D97-AF65-F5344CB8AC3E}">
        <p14:creationId xmlns:p14="http://schemas.microsoft.com/office/powerpoint/2010/main" val="3094501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371600" y="763588"/>
            <a:ext cx="5029200" cy="3771900"/>
          </a:xfrm>
          <a:ln/>
        </p:spPr>
      </p:sp>
      <p:sp>
        <p:nvSpPr>
          <p:cNvPr id="39939" name="Notes Placeholder 2"/>
          <p:cNvSpPr>
            <a:spLocks noGrp="1"/>
          </p:cNvSpPr>
          <p:nvPr>
            <p:ph type="body" idx="1"/>
          </p:nvPr>
        </p:nvSpPr>
        <p:spPr>
          <a:noFill/>
          <a:ln w="9525"/>
        </p:spPr>
        <p:txBody>
          <a:bodyPr/>
          <a:lstStyle/>
          <a:p>
            <a:r>
              <a:rPr lang="en-US" sz="1600" dirty="0" smtClean="0"/>
              <a:t>-- Don’t let the boss be the last one to know about problems in the </a:t>
            </a:r>
            <a:r>
              <a:rPr lang="en-US" sz="1600" dirty="0" err="1" smtClean="0"/>
              <a:t>workcenter</a:t>
            </a:r>
            <a:r>
              <a:rPr lang="en-US" sz="1600" dirty="0" smtClean="0"/>
              <a:t>/unit</a:t>
            </a:r>
          </a:p>
          <a:p>
            <a:endParaRPr lang="en-US" sz="1600" dirty="0" smtClean="0"/>
          </a:p>
          <a:p>
            <a:r>
              <a:rPr lang="en-US" sz="1600" dirty="0" smtClean="0"/>
              <a:t>-- Let your boss know what your people are doing that is good or bad</a:t>
            </a:r>
          </a:p>
          <a:p>
            <a:endParaRPr lang="en-US" sz="1600" dirty="0" smtClean="0"/>
          </a:p>
          <a:p>
            <a:r>
              <a:rPr lang="en-US" sz="1600" dirty="0" smtClean="0"/>
              <a:t>--No  one wants to be blindsided </a:t>
            </a:r>
          </a:p>
          <a:p>
            <a:endParaRPr lang="en-US" dirty="0" smtClean="0"/>
          </a:p>
        </p:txBody>
      </p:sp>
      <p:sp>
        <p:nvSpPr>
          <p:cNvPr id="39940" name="Slide Number Placeholder 3"/>
          <p:cNvSpPr>
            <a:spLocks noGrp="1"/>
          </p:cNvSpPr>
          <p:nvPr>
            <p:ph type="sldNum" sz="quarter" idx="5"/>
          </p:nvPr>
        </p:nvSpPr>
        <p:spPr>
          <a:noFill/>
        </p:spPr>
        <p:txBody>
          <a:bodyPr/>
          <a:lstStyle/>
          <a:p>
            <a:pPr defTabSz="903299"/>
            <a:fld id="{4878D064-CE10-4396-8AA4-732BDEFE838F}" type="slidenum">
              <a:rPr smtClean="0">
                <a:solidFill>
                  <a:prstClr val="black"/>
                </a:solidFill>
              </a:rPr>
              <a:pPr defTabSz="903299"/>
              <a:t>9</a:t>
            </a:fld>
            <a:endParaRPr smtClean="0">
              <a:solidFill>
                <a:prstClr val="black"/>
              </a:solidFill>
            </a:endParaRPr>
          </a:p>
        </p:txBody>
      </p:sp>
    </p:spTree>
    <p:extLst>
      <p:ext uri="{BB962C8B-B14F-4D97-AF65-F5344CB8AC3E}">
        <p14:creationId xmlns:p14="http://schemas.microsoft.com/office/powerpoint/2010/main" val="748228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371600" y="763588"/>
            <a:ext cx="5029200" cy="3771900"/>
          </a:xfrm>
          <a:ln/>
        </p:spPr>
      </p:sp>
      <p:sp>
        <p:nvSpPr>
          <p:cNvPr id="40963" name="Notes Placeholder 2"/>
          <p:cNvSpPr>
            <a:spLocks noGrp="1"/>
          </p:cNvSpPr>
          <p:nvPr>
            <p:ph type="body" idx="1"/>
          </p:nvPr>
        </p:nvSpPr>
        <p:spPr>
          <a:noFill/>
          <a:ln w="9525"/>
        </p:spPr>
        <p:txBody>
          <a:bodyPr/>
          <a:lstStyle/>
          <a:p>
            <a:r>
              <a:rPr lang="en-US" sz="1600" dirty="0" smtClean="0"/>
              <a:t>--George C. Marshall, “there is no limit to the amount of good that people could accomplish, as long as they didn’t care who received the credit.”</a:t>
            </a:r>
          </a:p>
          <a:p>
            <a:endParaRPr lang="en-US" sz="1600" dirty="0" smtClean="0"/>
          </a:p>
          <a:p>
            <a:r>
              <a:rPr lang="en-US" sz="1600" dirty="0" smtClean="0"/>
              <a:t>--</a:t>
            </a:r>
            <a:r>
              <a:rPr lang="en-US" sz="1600" b="0" i="0" u="none" strike="noStrike" kern="1200" baseline="0" dirty="0" smtClean="0">
                <a:ln>
                  <a:noFill/>
                </a:ln>
                <a:latin typeface="Arial" pitchFamily="18"/>
                <a:ea typeface="Arial Unicode MS" pitchFamily="2"/>
                <a:cs typeface="Arial Unicode MS" pitchFamily="2"/>
              </a:rPr>
              <a:t>We all serve for the greater good so every time difficulties are straightened out, the service, our unit, and ourselves are better off.</a:t>
            </a:r>
            <a:endParaRPr lang="en-US" sz="1600" dirty="0" smtClean="0"/>
          </a:p>
          <a:p>
            <a:endParaRPr lang="en-US" sz="1600" dirty="0" smtClean="0"/>
          </a:p>
          <a:p>
            <a:r>
              <a:rPr lang="en-US" sz="1600" dirty="0" smtClean="0"/>
              <a:t>--Don’t do it just because “it is a good bullet on your EPR” </a:t>
            </a:r>
          </a:p>
          <a:p>
            <a:endParaRPr lang="en-US" sz="1600" dirty="0" smtClean="0"/>
          </a:p>
          <a:p>
            <a:r>
              <a:rPr lang="en-US" sz="1600" dirty="0" smtClean="0"/>
              <a:t>-- Do it because it is the right thing, integrity first.</a:t>
            </a:r>
          </a:p>
          <a:p>
            <a:endParaRPr lang="en-US" dirty="0" smtClean="0"/>
          </a:p>
          <a:p>
            <a:endParaRPr lang="en-US" dirty="0" smtClean="0"/>
          </a:p>
        </p:txBody>
      </p:sp>
      <p:sp>
        <p:nvSpPr>
          <p:cNvPr id="40964" name="Slide Number Placeholder 3"/>
          <p:cNvSpPr>
            <a:spLocks noGrp="1"/>
          </p:cNvSpPr>
          <p:nvPr>
            <p:ph type="sldNum" sz="quarter" idx="5"/>
          </p:nvPr>
        </p:nvSpPr>
        <p:spPr>
          <a:noFill/>
        </p:spPr>
        <p:txBody>
          <a:bodyPr/>
          <a:lstStyle/>
          <a:p>
            <a:pPr defTabSz="903299"/>
            <a:fld id="{86ED35C0-9BFD-406B-B5FD-EB81C7BFB584}" type="slidenum">
              <a:rPr smtClean="0">
                <a:solidFill>
                  <a:prstClr val="black"/>
                </a:solidFill>
              </a:rPr>
              <a:pPr defTabSz="903299"/>
              <a:t>10</a:t>
            </a:fld>
            <a:endParaRPr smtClean="0">
              <a:solidFill>
                <a:prstClr val="black"/>
              </a:solidFill>
            </a:endParaRPr>
          </a:p>
        </p:txBody>
      </p:sp>
    </p:spTree>
    <p:extLst>
      <p:ext uri="{BB962C8B-B14F-4D97-AF65-F5344CB8AC3E}">
        <p14:creationId xmlns:p14="http://schemas.microsoft.com/office/powerpoint/2010/main" val="2589563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371600" y="763588"/>
            <a:ext cx="5029200" cy="3771900"/>
          </a:xfrm>
          <a:ln/>
        </p:spPr>
      </p:sp>
      <p:sp>
        <p:nvSpPr>
          <p:cNvPr id="41987" name="Notes Placeholder 2"/>
          <p:cNvSpPr>
            <a:spLocks noGrp="1"/>
          </p:cNvSpPr>
          <p:nvPr>
            <p:ph type="body" idx="1"/>
          </p:nvPr>
        </p:nvSpPr>
        <p:spPr>
          <a:noFill/>
          <a:ln w="9525"/>
        </p:spPr>
        <p:txBody>
          <a:bodyPr/>
          <a:lstStyle/>
          <a:p>
            <a:r>
              <a:rPr lang="en-US" sz="1600" dirty="0" smtClean="0"/>
              <a:t>--Workaholic, don’t be.</a:t>
            </a:r>
          </a:p>
          <a:p>
            <a:endParaRPr lang="en-US" sz="1600" dirty="0" smtClean="0"/>
          </a:p>
          <a:p>
            <a:r>
              <a:rPr lang="en-US" sz="1600" dirty="0" smtClean="0"/>
              <a:t>-- Your family is married to the service every bit as much as you are. Make sure to pay them back for all they’ve done for you and your career.  Remember Families are forever!</a:t>
            </a:r>
          </a:p>
          <a:p>
            <a:endParaRPr lang="en-US" sz="1600" dirty="0" smtClean="0"/>
          </a:p>
          <a:p>
            <a:r>
              <a:rPr lang="en-US" sz="1600" dirty="0" smtClean="0"/>
              <a:t>--</a:t>
            </a:r>
            <a:r>
              <a:rPr lang="en-US" sz="1600" baseline="0" dirty="0" smtClean="0"/>
              <a:t> We will all unlace these boots and when we do we want someone still there beside us</a:t>
            </a:r>
          </a:p>
          <a:p>
            <a:endParaRPr lang="en-US" sz="1600" baseline="0" dirty="0" smtClean="0"/>
          </a:p>
          <a:p>
            <a:r>
              <a:rPr lang="en-US" sz="1600" baseline="0" dirty="0" smtClean="0"/>
              <a:t>-- “A happy wife is a happy life” quote by an old supervisor</a:t>
            </a:r>
            <a:endParaRPr lang="en-US" sz="1600" dirty="0" smtClean="0"/>
          </a:p>
          <a:p>
            <a:endParaRPr lang="en-US" dirty="0" smtClean="0"/>
          </a:p>
        </p:txBody>
      </p:sp>
      <p:sp>
        <p:nvSpPr>
          <p:cNvPr id="41988" name="Slide Number Placeholder 3"/>
          <p:cNvSpPr>
            <a:spLocks noGrp="1"/>
          </p:cNvSpPr>
          <p:nvPr>
            <p:ph type="sldNum" sz="quarter" idx="5"/>
          </p:nvPr>
        </p:nvSpPr>
        <p:spPr>
          <a:noFill/>
        </p:spPr>
        <p:txBody>
          <a:bodyPr/>
          <a:lstStyle/>
          <a:p>
            <a:pPr defTabSz="903299"/>
            <a:fld id="{5D88B1AB-417A-40D8-9AD2-7CB2B71573F2}" type="slidenum">
              <a:rPr smtClean="0">
                <a:solidFill>
                  <a:prstClr val="black"/>
                </a:solidFill>
              </a:rPr>
              <a:pPr defTabSz="903299"/>
              <a:t>11</a:t>
            </a:fld>
            <a:endParaRPr smtClean="0">
              <a:solidFill>
                <a:prstClr val="black"/>
              </a:solidFill>
            </a:endParaRPr>
          </a:p>
        </p:txBody>
      </p:sp>
    </p:spTree>
    <p:extLst>
      <p:ext uri="{BB962C8B-B14F-4D97-AF65-F5344CB8AC3E}">
        <p14:creationId xmlns:p14="http://schemas.microsoft.com/office/powerpoint/2010/main" val="3982203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1371600" y="763588"/>
            <a:ext cx="5029200" cy="3771900"/>
          </a:xfrm>
          <a:ln/>
        </p:spPr>
      </p:sp>
      <p:sp>
        <p:nvSpPr>
          <p:cNvPr id="43011" name="Notes Placeholder 2"/>
          <p:cNvSpPr>
            <a:spLocks noGrp="1"/>
          </p:cNvSpPr>
          <p:nvPr>
            <p:ph type="body" idx="1"/>
          </p:nvPr>
        </p:nvSpPr>
        <p:spPr>
          <a:noFill/>
          <a:ln w="9525"/>
        </p:spPr>
        <p:txBody>
          <a:bodyPr/>
          <a:lstStyle/>
          <a:p>
            <a:r>
              <a:rPr lang="en-US" sz="1600" dirty="0" smtClean="0"/>
              <a:t>We all work for someone</a:t>
            </a:r>
          </a:p>
          <a:p>
            <a:endParaRPr lang="en-US" sz="1600" dirty="0" smtClean="0"/>
          </a:p>
          <a:p>
            <a:r>
              <a:rPr lang="en-US" sz="1600" dirty="0" smtClean="0"/>
              <a:t>Even the greatest</a:t>
            </a:r>
            <a:r>
              <a:rPr lang="en-US" sz="1600" baseline="0" dirty="0" smtClean="0"/>
              <a:t> Leaders started at the bottom!</a:t>
            </a:r>
            <a:endParaRPr lang="en-US" sz="1600" dirty="0" smtClean="0"/>
          </a:p>
        </p:txBody>
      </p:sp>
      <p:sp>
        <p:nvSpPr>
          <p:cNvPr id="43012" name="Slide Number Placeholder 3"/>
          <p:cNvSpPr>
            <a:spLocks noGrp="1"/>
          </p:cNvSpPr>
          <p:nvPr>
            <p:ph type="sldNum" sz="quarter" idx="5"/>
          </p:nvPr>
        </p:nvSpPr>
        <p:spPr>
          <a:noFill/>
        </p:spPr>
        <p:txBody>
          <a:bodyPr/>
          <a:lstStyle/>
          <a:p>
            <a:pPr defTabSz="903299"/>
            <a:fld id="{CA7488FD-BF98-4A2D-83B5-52E02AE2B842}" type="slidenum">
              <a:rPr smtClean="0">
                <a:solidFill>
                  <a:prstClr val="black"/>
                </a:solidFill>
              </a:rPr>
              <a:pPr defTabSz="903299"/>
              <a:t>12</a:t>
            </a:fld>
            <a:endParaRPr smtClean="0">
              <a:solidFill>
                <a:prstClr val="black"/>
              </a:solidFill>
            </a:endParaRPr>
          </a:p>
        </p:txBody>
      </p:sp>
    </p:spTree>
    <p:extLst>
      <p:ext uri="{BB962C8B-B14F-4D97-AF65-F5344CB8AC3E}">
        <p14:creationId xmlns:p14="http://schemas.microsoft.com/office/powerpoint/2010/main" val="167686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1371600" y="763588"/>
            <a:ext cx="5029200" cy="3771900"/>
          </a:xfrm>
          <a:ln/>
        </p:spPr>
      </p:sp>
      <p:sp>
        <p:nvSpPr>
          <p:cNvPr id="43011" name="Notes Placeholder 2"/>
          <p:cNvSpPr>
            <a:spLocks noGrp="1"/>
          </p:cNvSpPr>
          <p:nvPr>
            <p:ph type="body" idx="1"/>
          </p:nvPr>
        </p:nvSpPr>
        <p:spPr>
          <a:noFill/>
          <a:ln w="9525"/>
        </p:spPr>
        <p:txBody>
          <a:bodyPr/>
          <a:lstStyle/>
          <a:p>
            <a:endParaRPr lang="en-US" dirty="0" smtClean="0"/>
          </a:p>
        </p:txBody>
      </p:sp>
      <p:sp>
        <p:nvSpPr>
          <p:cNvPr id="43012" name="Slide Number Placeholder 3"/>
          <p:cNvSpPr>
            <a:spLocks noGrp="1"/>
          </p:cNvSpPr>
          <p:nvPr>
            <p:ph type="sldNum" sz="quarter" idx="5"/>
          </p:nvPr>
        </p:nvSpPr>
        <p:spPr>
          <a:noFill/>
        </p:spPr>
        <p:txBody>
          <a:bodyPr/>
          <a:lstStyle/>
          <a:p>
            <a:pPr defTabSz="903299"/>
            <a:fld id="{CA7488FD-BF98-4A2D-83B5-52E02AE2B842}" type="slidenum">
              <a:rPr smtClean="0">
                <a:solidFill>
                  <a:prstClr val="black"/>
                </a:solidFill>
              </a:rPr>
              <a:pPr defTabSz="903299"/>
              <a:t>13</a:t>
            </a:fld>
            <a:endParaRPr smtClean="0">
              <a:solidFill>
                <a:prstClr val="black"/>
              </a:solidFill>
            </a:endParaRPr>
          </a:p>
        </p:txBody>
      </p:sp>
    </p:spTree>
    <p:extLst>
      <p:ext uri="{BB962C8B-B14F-4D97-AF65-F5344CB8AC3E}">
        <p14:creationId xmlns:p14="http://schemas.microsoft.com/office/powerpoint/2010/main" val="934934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763588"/>
            <a:ext cx="5029200" cy="3771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EF9D838-2507-46DC-8AAC-857E80807BA4}" type="slidenum">
              <a:rPr smtClean="0">
                <a:solidFill>
                  <a:prstClr val="black"/>
                </a:solidFill>
              </a:rPr>
              <a:pPr>
                <a:defRPr/>
              </a:pPr>
              <a:t>14</a:t>
            </a:fld>
            <a:endParaRPr>
              <a:solidFill>
                <a:prstClr val="black"/>
              </a:solidFill>
            </a:endParaRPr>
          </a:p>
        </p:txBody>
      </p:sp>
    </p:spTree>
    <p:extLst>
      <p:ext uri="{BB962C8B-B14F-4D97-AF65-F5344CB8AC3E}">
        <p14:creationId xmlns:p14="http://schemas.microsoft.com/office/powerpoint/2010/main" val="2716950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7643033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3330692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4190090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7288929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98169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688760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04571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3745880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8570395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8825120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26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26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943808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851692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dirty="0" smtClean="0"/>
          </a:p>
        </p:txBody>
      </p:sp>
    </p:spTree>
    <p:extLst>
      <p:ext uri="{BB962C8B-B14F-4D97-AF65-F5344CB8AC3E}">
        <p14:creationId xmlns:p14="http://schemas.microsoft.com/office/powerpoint/2010/main" val="26192340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7791001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026" name="Picture 10" descr="AFSOUTH Patch"/>
          <p:cNvPicPr>
            <a:picLocks noChangeAspect="1" noChangeArrowheads="1"/>
          </p:cNvPicPr>
          <p:nvPr userDrawn="1"/>
        </p:nvPicPr>
        <p:blipFill>
          <a:blip r:embed="rId16" cstate="print"/>
          <a:srcRect/>
          <a:stretch>
            <a:fillRect/>
          </a:stretch>
        </p:blipFill>
        <p:spPr bwMode="auto">
          <a:xfrm>
            <a:off x="457200" y="304800"/>
            <a:ext cx="842963" cy="836613"/>
          </a:xfrm>
          <a:prstGeom prst="rect">
            <a:avLst/>
          </a:prstGeom>
          <a:noFill/>
          <a:ln w="9525">
            <a:noFill/>
            <a:miter lim="800000"/>
            <a:headEnd/>
            <a:tailEnd/>
          </a:ln>
        </p:spPr>
      </p:pic>
      <p:sp>
        <p:nvSpPr>
          <p:cNvPr id="1027" name="Line 4"/>
          <p:cNvSpPr>
            <a:spLocks noChangeShapeType="1"/>
          </p:cNvSpPr>
          <p:nvPr/>
        </p:nvSpPr>
        <p:spPr bwMode="auto">
          <a:xfrm>
            <a:off x="0" y="1220788"/>
            <a:ext cx="9144000" cy="0"/>
          </a:xfrm>
          <a:prstGeom prst="line">
            <a:avLst/>
          </a:prstGeom>
          <a:noFill/>
          <a:ln w="57150">
            <a:solidFill>
              <a:schemeClr val="bg1"/>
            </a:solidFill>
            <a:round/>
            <a:headEnd/>
            <a:tailEnd/>
          </a:ln>
        </p:spPr>
        <p:txBody>
          <a:bodyPr wrap="none" anchor="ctr"/>
          <a:lstStyle/>
          <a:p>
            <a:pPr fontAlgn="base">
              <a:spcBef>
                <a:spcPct val="0"/>
              </a:spcBef>
              <a:spcAft>
                <a:spcPct val="0"/>
              </a:spcAft>
            </a:pPr>
            <a:endParaRPr lang="en-US" sz="4400" b="1" i="1">
              <a:solidFill>
                <a:srgbClr val="0C2D83"/>
              </a:solidFill>
              <a:cs typeface="Arial" charset="0"/>
            </a:endParaRPr>
          </a:p>
        </p:txBody>
      </p:sp>
      <p:pic>
        <p:nvPicPr>
          <p:cNvPr id="1028" name="Picture 3" descr="12th AF Shield"/>
          <p:cNvPicPr>
            <a:picLocks noChangeAspect="1" noChangeArrowheads="1"/>
          </p:cNvPicPr>
          <p:nvPr/>
        </p:nvPicPr>
        <p:blipFill>
          <a:blip r:embed="rId17" cstate="print">
            <a:clrChange>
              <a:clrFrom>
                <a:srgbClr val="000000"/>
              </a:clrFrom>
              <a:clrTo>
                <a:srgbClr val="000000">
                  <a:alpha val="0"/>
                </a:srgbClr>
              </a:clrTo>
            </a:clrChange>
          </a:blip>
          <a:srcRect l="2948" t="5321" r="2457" b="3870"/>
          <a:stretch>
            <a:fillRect/>
          </a:stretch>
        </p:blipFill>
        <p:spPr bwMode="auto">
          <a:xfrm>
            <a:off x="55563" y="66675"/>
            <a:ext cx="796925" cy="782638"/>
          </a:xfrm>
          <a:prstGeom prst="rect">
            <a:avLst/>
          </a:prstGeom>
          <a:noFill/>
          <a:ln w="9525">
            <a:noFill/>
            <a:miter lim="800000"/>
            <a:headEnd/>
            <a:tailEnd/>
          </a:ln>
        </p:spPr>
      </p:pic>
      <p:sp>
        <p:nvSpPr>
          <p:cNvPr id="1029" name="Rectangle 6"/>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8"/>
          <p:cNvSpPr>
            <a:spLocks noGrp="1" noChangeArrowheads="1"/>
          </p:cNvSpPr>
          <p:nvPr>
            <p:ph type="title"/>
          </p:nvPr>
        </p:nvSpPr>
        <p:spPr bwMode="auto">
          <a:xfrm>
            <a:off x="4572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31" name="Rectangle 11"/>
          <p:cNvSpPr>
            <a:spLocks noChangeArrowheads="1"/>
          </p:cNvSpPr>
          <p:nvPr userDrawn="1"/>
        </p:nvSpPr>
        <p:spPr bwMode="auto">
          <a:xfrm>
            <a:off x="0" y="6553200"/>
            <a:ext cx="3733800" cy="304800"/>
          </a:xfrm>
          <a:prstGeom prst="rect">
            <a:avLst/>
          </a:prstGeom>
          <a:noFill/>
          <a:ln w="9525">
            <a:noFill/>
            <a:miter lim="800000"/>
            <a:headEnd/>
            <a:tailEnd/>
          </a:ln>
        </p:spPr>
        <p:txBody>
          <a:bodyPr/>
          <a:lstStyle/>
          <a:p>
            <a:pPr fontAlgn="base">
              <a:spcBef>
                <a:spcPct val="0"/>
              </a:spcBef>
              <a:spcAft>
                <a:spcPct val="0"/>
              </a:spcAft>
            </a:pPr>
            <a:r>
              <a:rPr lang="pt-BR" sz="1400" b="1" dirty="0" smtClean="0">
                <a:solidFill>
                  <a:srgbClr val="33CC33"/>
                </a:solidFill>
                <a:cs typeface="Arial" charset="0"/>
              </a:rPr>
              <a:t>UNCLASSIFIED/FOUO</a:t>
            </a:r>
            <a:endParaRPr lang="pt-BR" sz="1400" b="1" dirty="0">
              <a:solidFill>
                <a:srgbClr val="33CC33"/>
              </a:solidFill>
              <a:cs typeface="Arial" charset="0"/>
            </a:endParaRPr>
          </a:p>
        </p:txBody>
      </p:sp>
      <p:sp>
        <p:nvSpPr>
          <p:cNvPr id="1032" name="Rectangle 12"/>
          <p:cNvSpPr>
            <a:spLocks noChangeArrowheads="1"/>
          </p:cNvSpPr>
          <p:nvPr userDrawn="1"/>
        </p:nvSpPr>
        <p:spPr bwMode="auto">
          <a:xfrm>
            <a:off x="5410200" y="0"/>
            <a:ext cx="3733801" cy="304800"/>
          </a:xfrm>
          <a:prstGeom prst="rect">
            <a:avLst/>
          </a:prstGeom>
          <a:noFill/>
          <a:ln w="9525">
            <a:noFill/>
            <a:miter lim="800000"/>
            <a:headEnd/>
            <a:tailEnd/>
          </a:ln>
        </p:spPr>
        <p:txBody>
          <a:bodyPr/>
          <a:lstStyle/>
          <a:p>
            <a:pPr algn="r" fontAlgn="base">
              <a:spcBef>
                <a:spcPct val="0"/>
              </a:spcBef>
              <a:spcAft>
                <a:spcPct val="0"/>
              </a:spcAft>
            </a:pPr>
            <a:r>
              <a:rPr lang="pt-BR" sz="1400" b="1" dirty="0" smtClean="0">
                <a:solidFill>
                  <a:srgbClr val="33CC33"/>
                </a:solidFill>
                <a:cs typeface="Arial" charset="0"/>
              </a:rPr>
              <a:t>UNCLASSIFIED/FOUO</a:t>
            </a:r>
            <a:endParaRPr lang="pt-BR" sz="1400" b="1" dirty="0">
              <a:solidFill>
                <a:srgbClr val="33CC33"/>
              </a:solidFill>
              <a:cs typeface="Arial" charset="0"/>
            </a:endParaRPr>
          </a:p>
        </p:txBody>
      </p:sp>
    </p:spTree>
    <p:extLst>
      <p:ext uri="{BB962C8B-B14F-4D97-AF65-F5344CB8AC3E}">
        <p14:creationId xmlns:p14="http://schemas.microsoft.com/office/powerpoint/2010/main" val="1970097966"/>
      </p:ext>
    </p:extLst>
  </p:cSld>
  <p:clrMap bg1="dk2" tx1="lt1" bg2="dk1"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transition spd="med"/>
  <p:timing>
    <p:tnLst>
      <p:par>
        <p:cTn id="1" dur="indefinite" restart="never" nodeType="tmRoot"/>
      </p:par>
    </p:tnLst>
  </p:timing>
  <p:txStyles>
    <p:titleStyle>
      <a:lvl1pPr algn="ctr" rtl="0" eaLnBrk="0" fontAlgn="base" hangingPunct="0">
        <a:spcBef>
          <a:spcPct val="0"/>
        </a:spcBef>
        <a:spcAft>
          <a:spcPct val="0"/>
        </a:spcAft>
        <a:defRPr sz="3200" b="1">
          <a:solidFill>
            <a:srgbClr val="000066"/>
          </a:solidFill>
          <a:latin typeface="+mj-lt"/>
          <a:ea typeface="+mj-ea"/>
          <a:cs typeface="+mj-cs"/>
        </a:defRPr>
      </a:lvl1pPr>
      <a:lvl2pPr algn="ctr" rtl="0" eaLnBrk="0" fontAlgn="base" hangingPunct="0">
        <a:spcBef>
          <a:spcPct val="0"/>
        </a:spcBef>
        <a:spcAft>
          <a:spcPct val="0"/>
        </a:spcAft>
        <a:defRPr sz="3200" b="1">
          <a:solidFill>
            <a:srgbClr val="000066"/>
          </a:solidFill>
          <a:latin typeface="Arial" charset="0"/>
        </a:defRPr>
      </a:lvl2pPr>
      <a:lvl3pPr algn="ctr" rtl="0" eaLnBrk="0" fontAlgn="base" hangingPunct="0">
        <a:spcBef>
          <a:spcPct val="0"/>
        </a:spcBef>
        <a:spcAft>
          <a:spcPct val="0"/>
        </a:spcAft>
        <a:defRPr sz="3200" b="1">
          <a:solidFill>
            <a:srgbClr val="000066"/>
          </a:solidFill>
          <a:latin typeface="Arial" charset="0"/>
        </a:defRPr>
      </a:lvl3pPr>
      <a:lvl4pPr algn="ctr" rtl="0" eaLnBrk="0" fontAlgn="base" hangingPunct="0">
        <a:spcBef>
          <a:spcPct val="0"/>
        </a:spcBef>
        <a:spcAft>
          <a:spcPct val="0"/>
        </a:spcAft>
        <a:defRPr sz="3200" b="1">
          <a:solidFill>
            <a:srgbClr val="000066"/>
          </a:solidFill>
          <a:latin typeface="Arial" charset="0"/>
        </a:defRPr>
      </a:lvl4pPr>
      <a:lvl5pPr algn="ctr" rtl="0" eaLnBrk="0" fontAlgn="base" hangingPunct="0">
        <a:spcBef>
          <a:spcPct val="0"/>
        </a:spcBef>
        <a:spcAft>
          <a:spcPct val="0"/>
        </a:spcAft>
        <a:defRPr sz="3200" b="1">
          <a:solidFill>
            <a:srgbClr val="000066"/>
          </a:solidFill>
          <a:latin typeface="Arial" charset="0"/>
        </a:defRPr>
      </a:lvl5pPr>
      <a:lvl6pPr marL="457200" algn="ctr" rtl="0" fontAlgn="base">
        <a:spcBef>
          <a:spcPct val="0"/>
        </a:spcBef>
        <a:spcAft>
          <a:spcPct val="0"/>
        </a:spcAft>
        <a:defRPr sz="3200" b="1">
          <a:solidFill>
            <a:srgbClr val="000066"/>
          </a:solidFill>
          <a:latin typeface="Arial" charset="0"/>
        </a:defRPr>
      </a:lvl6pPr>
      <a:lvl7pPr marL="914400" algn="ctr" rtl="0" fontAlgn="base">
        <a:spcBef>
          <a:spcPct val="0"/>
        </a:spcBef>
        <a:spcAft>
          <a:spcPct val="0"/>
        </a:spcAft>
        <a:defRPr sz="3200" b="1">
          <a:solidFill>
            <a:srgbClr val="000066"/>
          </a:solidFill>
          <a:latin typeface="Arial" charset="0"/>
        </a:defRPr>
      </a:lvl7pPr>
      <a:lvl8pPr marL="1371600" algn="ctr" rtl="0" fontAlgn="base">
        <a:spcBef>
          <a:spcPct val="0"/>
        </a:spcBef>
        <a:spcAft>
          <a:spcPct val="0"/>
        </a:spcAft>
        <a:defRPr sz="3200" b="1">
          <a:solidFill>
            <a:srgbClr val="000066"/>
          </a:solidFill>
          <a:latin typeface="Arial" charset="0"/>
        </a:defRPr>
      </a:lvl8pPr>
      <a:lvl9pPr marL="1828800" algn="ctr" rtl="0" fontAlgn="base">
        <a:spcBef>
          <a:spcPct val="0"/>
        </a:spcBef>
        <a:spcAft>
          <a:spcPct val="0"/>
        </a:spcAft>
        <a:defRPr sz="3200" b="1">
          <a:solidFill>
            <a:srgbClr val="000066"/>
          </a:solidFill>
          <a:latin typeface="Arial" charset="0"/>
        </a:defRPr>
      </a:lvl9pPr>
    </p:titleStyle>
    <p:bodyStyle>
      <a:lvl1pPr marL="222250" indent="-222250" algn="l" rtl="0" eaLnBrk="0" fontAlgn="base" hangingPunct="0">
        <a:spcBef>
          <a:spcPct val="50000"/>
        </a:spcBef>
        <a:spcAft>
          <a:spcPct val="0"/>
        </a:spcAft>
        <a:buClr>
          <a:srgbClr val="000000"/>
        </a:buClr>
        <a:buChar char="•"/>
        <a:defRPr sz="2400" b="1">
          <a:solidFill>
            <a:srgbClr val="000000"/>
          </a:solidFill>
          <a:latin typeface="+mn-lt"/>
          <a:ea typeface="+mn-ea"/>
          <a:cs typeface="+mn-cs"/>
        </a:defRPr>
      </a:lvl1pPr>
      <a:lvl2pPr marL="681038" indent="-223838" algn="l" rtl="0" eaLnBrk="0" fontAlgn="base" hangingPunct="0">
        <a:spcBef>
          <a:spcPct val="50000"/>
        </a:spcBef>
        <a:spcAft>
          <a:spcPct val="0"/>
        </a:spcAft>
        <a:buClr>
          <a:srgbClr val="000000"/>
        </a:buClr>
        <a:buChar char="•"/>
        <a:defRPr sz="2000" b="1">
          <a:solidFill>
            <a:srgbClr val="000000"/>
          </a:solidFill>
          <a:latin typeface="+mn-lt"/>
        </a:defRPr>
      </a:lvl2pPr>
      <a:lvl3pPr marL="1138238" indent="-222250" algn="l" rtl="0" eaLnBrk="0" fontAlgn="base" hangingPunct="0">
        <a:spcBef>
          <a:spcPct val="50000"/>
        </a:spcBef>
        <a:spcAft>
          <a:spcPct val="0"/>
        </a:spcAft>
        <a:buClr>
          <a:srgbClr val="000000"/>
        </a:buClr>
        <a:buChar char="•"/>
        <a:defRPr sz="2400" b="1">
          <a:solidFill>
            <a:srgbClr val="000000"/>
          </a:solidFill>
          <a:latin typeface="+mn-lt"/>
        </a:defRPr>
      </a:lvl3pPr>
      <a:lvl4pPr marL="1595438" indent="-222250" algn="l" rtl="0" eaLnBrk="0" fontAlgn="base" hangingPunct="0">
        <a:spcBef>
          <a:spcPct val="50000"/>
        </a:spcBef>
        <a:spcAft>
          <a:spcPct val="0"/>
        </a:spcAft>
        <a:buClr>
          <a:srgbClr val="000000"/>
        </a:buClr>
        <a:buChar char="•"/>
        <a:defRPr sz="1600" b="1">
          <a:solidFill>
            <a:srgbClr val="000000"/>
          </a:solidFill>
          <a:latin typeface="+mn-lt"/>
        </a:defRPr>
      </a:lvl4pPr>
      <a:lvl5pPr marL="2176463" indent="-246063" algn="l" rtl="0" eaLnBrk="0" fontAlgn="base" hangingPunct="0">
        <a:spcBef>
          <a:spcPct val="50000"/>
        </a:spcBef>
        <a:spcAft>
          <a:spcPct val="0"/>
        </a:spcAft>
        <a:buClr>
          <a:srgbClr val="000000"/>
        </a:buClr>
        <a:buChar char="•"/>
        <a:defRPr sz="1400" b="1">
          <a:solidFill>
            <a:srgbClr val="000000"/>
          </a:solidFill>
          <a:latin typeface="+mn-lt"/>
        </a:defRPr>
      </a:lvl5pPr>
      <a:lvl6pPr marL="2633663" indent="-246063" algn="l" rtl="0" fontAlgn="base">
        <a:spcBef>
          <a:spcPct val="50000"/>
        </a:spcBef>
        <a:spcAft>
          <a:spcPct val="0"/>
        </a:spcAft>
        <a:buClr>
          <a:srgbClr val="000000"/>
        </a:buClr>
        <a:buChar char="•"/>
        <a:defRPr sz="1400" b="1">
          <a:solidFill>
            <a:srgbClr val="000000"/>
          </a:solidFill>
          <a:latin typeface="+mn-lt"/>
        </a:defRPr>
      </a:lvl6pPr>
      <a:lvl7pPr marL="3090863" indent="-246063" algn="l" rtl="0" fontAlgn="base">
        <a:spcBef>
          <a:spcPct val="50000"/>
        </a:spcBef>
        <a:spcAft>
          <a:spcPct val="0"/>
        </a:spcAft>
        <a:buClr>
          <a:srgbClr val="000000"/>
        </a:buClr>
        <a:buChar char="•"/>
        <a:defRPr sz="1400" b="1">
          <a:solidFill>
            <a:srgbClr val="000000"/>
          </a:solidFill>
          <a:latin typeface="+mn-lt"/>
        </a:defRPr>
      </a:lvl7pPr>
      <a:lvl8pPr marL="3548063" indent="-246063" algn="l" rtl="0" fontAlgn="base">
        <a:spcBef>
          <a:spcPct val="50000"/>
        </a:spcBef>
        <a:spcAft>
          <a:spcPct val="0"/>
        </a:spcAft>
        <a:buClr>
          <a:srgbClr val="000000"/>
        </a:buClr>
        <a:buChar char="•"/>
        <a:defRPr sz="1400" b="1">
          <a:solidFill>
            <a:srgbClr val="000000"/>
          </a:solidFill>
          <a:latin typeface="+mn-lt"/>
        </a:defRPr>
      </a:lvl8pPr>
      <a:lvl9pPr marL="4005263" indent="-246063" algn="l" rtl="0" fontAlgn="base">
        <a:spcBef>
          <a:spcPct val="50000"/>
        </a:spcBef>
        <a:spcAft>
          <a:spcPct val="0"/>
        </a:spcAft>
        <a:buClr>
          <a:srgbClr val="000000"/>
        </a:buClr>
        <a:buChar char="•"/>
        <a:defRPr sz="1400" b="1">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txBox="1">
            <a:spLocks noGrp="1"/>
          </p:cNvSpPr>
          <p:nvPr>
            <p:ph type="sldNum" sz="quarter" idx="4294967295"/>
          </p:nvPr>
        </p:nvSpPr>
        <p:spPr>
          <a:xfrm>
            <a:off x="8001000" y="6524625"/>
            <a:ext cx="1143000" cy="304800"/>
          </a:xfrm>
          <a:prstGeom prst="rect">
            <a:avLst/>
          </a:prstGeom>
          <a:noFill/>
          <a:ln>
            <a:noFill/>
          </a:ln>
        </p:spPr>
        <p:txBody>
          <a:bodyPr wrap="square" lIns="90000" tIns="45000" rIns="90000" bIns="45000" anchor="t"/>
          <a:lstStyle/>
          <a:p>
            <a:pPr lvl="0"/>
            <a:fld id="{572415F2-7A57-4C57-9555-DEBB739B19C7}" type="slidenum">
              <a:t>1</a:t>
            </a:fld>
            <a:endParaRPr lang="en-US">
              <a:solidFill>
                <a:srgbClr val="000000"/>
              </a:solidFill>
              <a:latin typeface="Arial" pitchFamily="18"/>
              <a:ea typeface="Arial Unicode MS" pitchFamily="2"/>
              <a:cs typeface="Tahoma" pitchFamily="2"/>
            </a:endParaRPr>
          </a:p>
        </p:txBody>
      </p:sp>
      <p:sp>
        <p:nvSpPr>
          <p:cNvPr id="3" name="Title 1"/>
          <p:cNvSpPr/>
          <p:nvPr/>
        </p:nvSpPr>
        <p:spPr>
          <a:xfrm>
            <a:off x="0" y="2130480"/>
            <a:ext cx="8991360" cy="14695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lstStyle/>
          <a:p>
            <a:pPr lvl="0" algn="ctr" hangingPunct="0">
              <a:defRPr sz="1800"/>
            </a:pPr>
            <a:r>
              <a:rPr lang="en-US" sz="3600" b="1" kern="0" dirty="0" smtClean="0">
                <a:solidFill>
                  <a:srgbClr val="0C2D83"/>
                </a:solidFill>
                <a:latin typeface="Arial"/>
              </a:rPr>
              <a:t>Ten </a:t>
            </a:r>
            <a:r>
              <a:rPr lang="en-US" sz="3600" b="1" kern="0" dirty="0">
                <a:solidFill>
                  <a:srgbClr val="0C2D83"/>
                </a:solidFill>
                <a:latin typeface="Arial"/>
              </a:rPr>
              <a:t>Rules </a:t>
            </a:r>
            <a:r>
              <a:rPr lang="en-US" sz="3600" b="1" kern="0" dirty="0" smtClean="0">
                <a:solidFill>
                  <a:srgbClr val="0C2D83"/>
                </a:solidFill>
                <a:latin typeface="Arial"/>
              </a:rPr>
              <a:t>of Followership</a:t>
            </a:r>
            <a:endParaRPr lang="en-US" sz="3000" b="1" i="1" u="none" strike="noStrike" kern="1200" spc="0" dirty="0">
              <a:ln>
                <a:noFill/>
              </a:ln>
              <a:solidFill>
                <a:srgbClr val="151C77"/>
              </a:solidFill>
              <a:latin typeface="Arial" pitchFamily="18"/>
              <a:ea typeface="Arial Unicode MS" pitchFamily="2"/>
              <a:cs typeface="Arial Unicode MS" pitchFamily="2"/>
            </a:endParaRPr>
          </a:p>
        </p:txBody>
      </p:sp>
      <p:sp>
        <p:nvSpPr>
          <p:cNvPr id="4"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0">
              <a:lnSpc>
                <a:spcPct val="100000"/>
              </a:lnSpc>
              <a:spcBef>
                <a:spcPts val="0"/>
              </a:spcBef>
              <a:spcAft>
                <a:spcPts val="0"/>
              </a:spcAft>
              <a:buNone/>
              <a:tabLst/>
              <a:defRPr sz="1800"/>
            </a:pPr>
            <a:r>
              <a:rPr lang="en-US" sz="3000" b="1" i="0" u="none" strike="noStrike" kern="1200" spc="0" dirty="0" smtClean="0">
                <a:ln>
                  <a:noFill/>
                </a:ln>
                <a:solidFill>
                  <a:srgbClr val="151C77"/>
                </a:solidFill>
                <a:latin typeface="Arial" pitchFamily="18"/>
                <a:ea typeface="Arial Unicode MS" pitchFamily="2"/>
                <a:cs typeface="Arial Unicode MS" pitchFamily="2"/>
              </a:rPr>
              <a:t>Davis-</a:t>
            </a:r>
            <a:r>
              <a:rPr lang="en-US" sz="3000" b="1" i="0" u="none" strike="noStrike" kern="1200" spc="0" dirty="0" err="1" smtClean="0">
                <a:ln>
                  <a:noFill/>
                </a:ln>
                <a:solidFill>
                  <a:srgbClr val="151C77"/>
                </a:solidFill>
                <a:latin typeface="Arial" pitchFamily="18"/>
                <a:ea typeface="Arial Unicode MS" pitchFamily="2"/>
                <a:cs typeface="Arial Unicode MS" pitchFamily="2"/>
              </a:rPr>
              <a:t>Monthan</a:t>
            </a:r>
            <a:r>
              <a:rPr lang="en-US" sz="3000" b="1" i="0" u="none" strike="noStrike" kern="1200" spc="0" dirty="0" smtClean="0">
                <a:ln>
                  <a:noFill/>
                </a:ln>
                <a:solidFill>
                  <a:srgbClr val="151C77"/>
                </a:solidFill>
                <a:latin typeface="Arial" pitchFamily="18"/>
                <a:ea typeface="Arial Unicode MS" pitchFamily="2"/>
                <a:cs typeface="Arial Unicode MS" pitchFamily="2"/>
              </a:rPr>
              <a:t> AFB, AZ</a:t>
            </a:r>
            <a:endParaRPr lang="en-US" sz="3000" b="1" i="0" u="none" strike="noStrike" kern="1200" spc="0" dirty="0">
              <a:ln>
                <a:noFill/>
              </a:ln>
              <a:solidFill>
                <a:srgbClr val="151C77"/>
              </a:solidFill>
              <a:latin typeface="Arial" pitchFamily="18"/>
              <a:ea typeface="Arial Unicode MS" pitchFamily="2"/>
              <a:cs typeface="Arial Unicode MS" pitchFamily="2"/>
            </a:endParaRPr>
          </a:p>
        </p:txBody>
      </p:sp>
      <p:sp>
        <p:nvSpPr>
          <p:cNvPr id="5" name="TextBox 5"/>
          <p:cNvSpPr/>
          <p:nvPr/>
        </p:nvSpPr>
        <p:spPr>
          <a:xfrm>
            <a:off x="1828800" y="4495680"/>
            <a:ext cx="5409720" cy="37268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1">
              <a:lnSpc>
                <a:spcPct val="100000"/>
              </a:lnSpc>
              <a:spcBef>
                <a:spcPts val="0"/>
              </a:spcBef>
              <a:spcAft>
                <a:spcPts val="0"/>
              </a:spcAft>
              <a:buNone/>
              <a:tabLst/>
              <a:defRPr sz="1800"/>
            </a:pPr>
            <a:r>
              <a:rPr lang="en-US" sz="1800" b="0" i="0" u="none" strike="noStrike" kern="1200" spc="0" dirty="0">
                <a:ln>
                  <a:noFill/>
                </a:ln>
                <a:solidFill>
                  <a:srgbClr val="000000"/>
                </a:solidFill>
                <a:latin typeface="Calibri" pitchFamily="34"/>
                <a:ea typeface="Arial Unicode MS" pitchFamily="2"/>
                <a:cs typeface="Arial" pitchFamily="34"/>
              </a:rPr>
              <a:t>Current as of </a:t>
            </a:r>
            <a:r>
              <a:rPr lang="en-US" sz="1800" b="0" i="0" u="none" strike="noStrike" kern="1200" spc="0" dirty="0" smtClean="0">
                <a:ln>
                  <a:noFill/>
                </a:ln>
                <a:solidFill>
                  <a:srgbClr val="000000"/>
                </a:solidFill>
                <a:latin typeface="Calibri" pitchFamily="34"/>
                <a:ea typeface="Arial Unicode MS" pitchFamily="2"/>
                <a:cs typeface="Arial" pitchFamily="34"/>
              </a:rPr>
              <a:t>10 January 2019</a:t>
            </a:r>
            <a:endParaRPr lang="en-US" sz="1800" b="0" i="0" u="none" strike="noStrike" kern="1200" spc="0" dirty="0">
              <a:ln>
                <a:noFill/>
              </a:ln>
              <a:solidFill>
                <a:srgbClr val="000000"/>
              </a:solidFill>
              <a:latin typeface="Calibri" pitchFamily="34"/>
              <a:ea typeface="Arial Unicode MS" pitchFamily="2"/>
              <a:cs typeface="Arial" pitchFamily="34"/>
            </a:endParaRPr>
          </a:p>
        </p:txBody>
      </p:sp>
      <p:sp>
        <p:nvSpPr>
          <p:cNvPr id="6" name="TextBox 5"/>
          <p:cNvSpPr/>
          <p:nvPr/>
        </p:nvSpPr>
        <p:spPr>
          <a:xfrm>
            <a:off x="5715000" y="5410200"/>
            <a:ext cx="2858624"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marL="0" marR="0" lvl="0" indent="0" algn="ctr" rtl="0" hangingPunct="1">
              <a:lnSpc>
                <a:spcPct val="100000"/>
              </a:lnSpc>
              <a:spcBef>
                <a:spcPts val="0"/>
              </a:spcBef>
              <a:spcAft>
                <a:spcPts val="0"/>
              </a:spcAft>
              <a:buNone/>
              <a:tabLst/>
              <a:defRPr sz="1800"/>
            </a:pPr>
            <a:r>
              <a:rPr lang="en-US" sz="2400" b="1" dirty="0">
                <a:solidFill>
                  <a:srgbClr val="000000"/>
                </a:solidFill>
                <a:latin typeface="Calibri" pitchFamily="34"/>
                <a:ea typeface="Arial Unicode MS" pitchFamily="2"/>
                <a:cs typeface="Arial" pitchFamily="34"/>
              </a:rPr>
              <a:t>M</a:t>
            </a:r>
            <a:r>
              <a:rPr lang="en-US" sz="2400" b="1" i="0" u="none" strike="noStrike" kern="1200" spc="0" dirty="0" smtClean="0">
                <a:ln>
                  <a:noFill/>
                </a:ln>
                <a:solidFill>
                  <a:srgbClr val="000000"/>
                </a:solidFill>
                <a:latin typeface="Calibri" pitchFamily="34"/>
                <a:ea typeface="Arial Unicode MS" pitchFamily="2"/>
                <a:cs typeface="Arial" pitchFamily="34"/>
              </a:rPr>
              <a:t>Sgt </a:t>
            </a:r>
            <a:r>
              <a:rPr lang="en-US" sz="2400" b="1" i="0" u="none" strike="noStrike" kern="1200" spc="0" dirty="0" smtClean="0">
                <a:ln>
                  <a:noFill/>
                </a:ln>
                <a:solidFill>
                  <a:srgbClr val="000000"/>
                </a:solidFill>
                <a:latin typeface="Calibri" pitchFamily="34"/>
                <a:ea typeface="Arial Unicode MS" pitchFamily="2"/>
                <a:cs typeface="Arial" pitchFamily="34"/>
              </a:rPr>
              <a:t>Bradley </a:t>
            </a:r>
            <a:r>
              <a:rPr lang="en-US" sz="2400" b="1" i="0" u="none" strike="noStrike" kern="1200" spc="0" dirty="0" err="1" smtClean="0">
                <a:ln>
                  <a:noFill/>
                </a:ln>
                <a:solidFill>
                  <a:srgbClr val="000000"/>
                </a:solidFill>
                <a:latin typeface="Calibri" pitchFamily="34"/>
                <a:ea typeface="Arial Unicode MS" pitchFamily="2"/>
                <a:cs typeface="Arial" pitchFamily="34"/>
              </a:rPr>
              <a:t>Keszler</a:t>
            </a:r>
            <a:endParaRPr lang="en-US" sz="2400" b="1" i="0" u="none" strike="noStrike" kern="1200" spc="0" dirty="0" smtClean="0">
              <a:ln>
                <a:noFill/>
              </a:ln>
              <a:solidFill>
                <a:srgbClr val="000000"/>
              </a:solidFill>
              <a:latin typeface="Calibri" pitchFamily="34"/>
              <a:ea typeface="Arial Unicode MS" pitchFamily="2"/>
              <a:cs typeface="Arial" pitchFamily="34"/>
            </a:endParaRPr>
          </a:p>
        </p:txBody>
      </p:sp>
    </p:spTree>
    <p:extLst>
      <p:ext uri="{BB962C8B-B14F-4D97-AF65-F5344CB8AC3E}">
        <p14:creationId xmlns:p14="http://schemas.microsoft.com/office/powerpoint/2010/main" val="3625514417"/>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#1</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Don’t blame your boss for an unpopular decision or policy: your job is to support, not undermine.</a:t>
            </a: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6"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2381814405"/>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a:t>
            </a:r>
            <a:r>
              <a:rPr lang="en-US" sz="4000" b="1" kern="0" dirty="0" smtClean="0">
                <a:solidFill>
                  <a:prstClr val="black"/>
                </a:solidFill>
              </a:rPr>
              <a:t>#2</a:t>
            </a: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smtClean="0">
                <a:solidFill>
                  <a:prstClr val="black"/>
                </a:solidFill>
              </a:rPr>
              <a:t>Disagree with your boss if necessary, but do it in private, avoid embarrassing situations, and never reveal to others what was discussed. </a:t>
            </a: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3935877056"/>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#3</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Make that decision, then run it past the boss…use your initiative.</a:t>
            </a: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3833554563"/>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#4</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Accept responsibility </a:t>
            </a:r>
            <a:endParaRPr lang="en-US" sz="4000" b="1" kern="0" dirty="0" smtClean="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smtClean="0">
                <a:solidFill>
                  <a:prstClr val="black"/>
                </a:solidFill>
              </a:rPr>
              <a:t>whenever </a:t>
            </a:r>
            <a:r>
              <a:rPr lang="en-US" sz="4000" b="1" kern="0" dirty="0">
                <a:solidFill>
                  <a:prstClr val="black"/>
                </a:solidFill>
              </a:rPr>
              <a:t>it is </a:t>
            </a:r>
            <a:r>
              <a:rPr lang="en-US" sz="4000" b="1" kern="0" dirty="0" smtClean="0">
                <a:solidFill>
                  <a:prstClr val="black"/>
                </a:solidFill>
              </a:rPr>
              <a:t>offered.</a:t>
            </a: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2756284551"/>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#5</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Tell the truth and don’t </a:t>
            </a:r>
            <a:r>
              <a:rPr lang="en-US" sz="4000" b="1" kern="0" dirty="0" smtClean="0">
                <a:solidFill>
                  <a:prstClr val="black"/>
                </a:solidFill>
              </a:rPr>
              <a:t>quibble; </a:t>
            </a:r>
          </a:p>
          <a:p>
            <a:pPr marL="285750" indent="-285750" algn="ctr">
              <a:lnSpc>
                <a:spcPct val="90000"/>
              </a:lnSpc>
              <a:spcBef>
                <a:spcPct val="20000"/>
              </a:spcBef>
              <a:buClr>
                <a:srgbClr val="0C2D83"/>
              </a:buClr>
              <a:buSzPct val="80000"/>
              <a:buFont typeface="Wingdings" pitchFamily="2" charset="2"/>
              <a:buNone/>
              <a:defRPr/>
            </a:pPr>
            <a:r>
              <a:rPr lang="en-US" sz="4000" b="1" kern="0" dirty="0" smtClean="0">
                <a:solidFill>
                  <a:prstClr val="black"/>
                </a:solidFill>
              </a:rPr>
              <a:t>your </a:t>
            </a:r>
            <a:r>
              <a:rPr lang="en-US" sz="4000" b="1" kern="0" dirty="0">
                <a:solidFill>
                  <a:prstClr val="black"/>
                </a:solidFill>
              </a:rPr>
              <a:t>boss will be giving advice </a:t>
            </a:r>
            <a:endParaRPr lang="en-US" sz="4000" b="1" kern="0" dirty="0" smtClean="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smtClean="0">
                <a:solidFill>
                  <a:prstClr val="black"/>
                </a:solidFill>
              </a:rPr>
              <a:t>up </a:t>
            </a:r>
            <a:r>
              <a:rPr lang="en-US" sz="4000" b="1" kern="0" dirty="0">
                <a:solidFill>
                  <a:prstClr val="black"/>
                </a:solidFill>
              </a:rPr>
              <a:t>the chain of command </a:t>
            </a:r>
            <a:endParaRPr lang="en-US" sz="4000" b="1" kern="0" dirty="0" smtClean="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smtClean="0">
                <a:solidFill>
                  <a:prstClr val="black"/>
                </a:solidFill>
              </a:rPr>
              <a:t>based </a:t>
            </a:r>
            <a:r>
              <a:rPr lang="en-US" sz="4000" b="1" kern="0" dirty="0">
                <a:solidFill>
                  <a:prstClr val="black"/>
                </a:solidFill>
              </a:rPr>
              <a:t>on what you </a:t>
            </a:r>
            <a:r>
              <a:rPr lang="en-US" sz="4000" b="1" kern="0" dirty="0" smtClean="0">
                <a:solidFill>
                  <a:prstClr val="black"/>
                </a:solidFill>
              </a:rPr>
              <a:t>said.</a:t>
            </a: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99955389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#6</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Do your </a:t>
            </a:r>
            <a:r>
              <a:rPr lang="en-US" sz="4000" b="1" kern="0" dirty="0" smtClean="0">
                <a:solidFill>
                  <a:prstClr val="black"/>
                </a:solidFill>
              </a:rPr>
              <a:t>homework; give </a:t>
            </a:r>
            <a:r>
              <a:rPr lang="en-US" sz="4000" b="1" kern="0" dirty="0">
                <a:solidFill>
                  <a:prstClr val="black"/>
                </a:solidFill>
              </a:rPr>
              <a:t>your boss all the information needed to make a decision; anticipate possible </a:t>
            </a:r>
            <a:r>
              <a:rPr lang="en-US" sz="4000" b="1" kern="0" dirty="0" smtClean="0">
                <a:solidFill>
                  <a:prstClr val="black"/>
                </a:solidFill>
              </a:rPr>
              <a:t>questions.</a:t>
            </a: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1911816926"/>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6926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#7</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3800" b="1" kern="0" dirty="0">
                <a:solidFill>
                  <a:prstClr val="black"/>
                </a:solidFill>
              </a:rPr>
              <a:t>When making a recommendation, remember who will probably have to implement it.  This means you must know your own limitations and weaknesses as well as your </a:t>
            </a:r>
            <a:r>
              <a:rPr lang="en-US" sz="3800" b="1" kern="0" dirty="0" smtClean="0">
                <a:solidFill>
                  <a:prstClr val="black"/>
                </a:solidFill>
              </a:rPr>
              <a:t>strengths.</a:t>
            </a:r>
            <a:endParaRPr lang="en-US" sz="38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4279611863"/>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86410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#8</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3600" b="1" kern="0" dirty="0">
                <a:solidFill>
                  <a:prstClr val="black"/>
                </a:solidFill>
              </a:rPr>
              <a:t>Keep </a:t>
            </a:r>
            <a:r>
              <a:rPr lang="en-US" sz="3600" b="1" kern="0" dirty="0" smtClean="0">
                <a:solidFill>
                  <a:prstClr val="black"/>
                </a:solidFill>
              </a:rPr>
              <a:t>your </a:t>
            </a:r>
            <a:r>
              <a:rPr lang="en-US" sz="3600" b="1" kern="0" dirty="0">
                <a:solidFill>
                  <a:prstClr val="black"/>
                </a:solidFill>
              </a:rPr>
              <a:t>boss informed of what’s going on in the </a:t>
            </a:r>
            <a:r>
              <a:rPr lang="en-US" sz="3600" b="1" kern="0" dirty="0" smtClean="0">
                <a:solidFill>
                  <a:prstClr val="black"/>
                </a:solidFill>
              </a:rPr>
              <a:t>unit; people </a:t>
            </a:r>
            <a:r>
              <a:rPr lang="en-US" sz="3600" b="1" kern="0" dirty="0">
                <a:solidFill>
                  <a:prstClr val="black"/>
                </a:solidFill>
              </a:rPr>
              <a:t>will be reluctant to tell </a:t>
            </a:r>
            <a:r>
              <a:rPr lang="en-US" sz="3600" b="1" kern="0" dirty="0" smtClean="0">
                <a:solidFill>
                  <a:prstClr val="black"/>
                </a:solidFill>
              </a:rPr>
              <a:t>them their </a:t>
            </a:r>
            <a:r>
              <a:rPr lang="en-US" sz="3600" b="1" kern="0" dirty="0">
                <a:solidFill>
                  <a:prstClr val="black"/>
                </a:solidFill>
              </a:rPr>
              <a:t>problems and successes. You should do it for them, </a:t>
            </a:r>
            <a:r>
              <a:rPr lang="en-US" sz="3600" b="1" kern="0" dirty="0" smtClean="0">
                <a:solidFill>
                  <a:prstClr val="black"/>
                </a:solidFill>
              </a:rPr>
              <a:t>and </a:t>
            </a:r>
            <a:r>
              <a:rPr lang="en-US" sz="3600" b="1" kern="0" dirty="0">
                <a:solidFill>
                  <a:prstClr val="black"/>
                </a:solidFill>
              </a:rPr>
              <a:t>assume someone else will tell the boss about </a:t>
            </a:r>
            <a:r>
              <a:rPr lang="en-US" sz="3600" b="1" kern="0" dirty="0" smtClean="0">
                <a:solidFill>
                  <a:prstClr val="black"/>
                </a:solidFill>
              </a:rPr>
              <a:t>yours.</a:t>
            </a:r>
            <a:endParaRPr lang="en-US" sz="36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2727884992"/>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32435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#9</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If you see a problem, fix it.</a:t>
            </a: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Don’t worry about who would have </a:t>
            </a:r>
            <a:r>
              <a:rPr lang="en-US" sz="4000" b="1" kern="0" dirty="0" smtClean="0">
                <a:solidFill>
                  <a:prstClr val="black"/>
                </a:solidFill>
              </a:rPr>
              <a:t>received the </a:t>
            </a:r>
            <a:r>
              <a:rPr lang="en-US" sz="4000" b="1" kern="0" dirty="0">
                <a:solidFill>
                  <a:prstClr val="black"/>
                </a:solidFill>
              </a:rPr>
              <a:t>blame or who now gets the praise.</a:t>
            </a: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3496196388"/>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71170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Rule #10</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3800" b="1" kern="0" dirty="0">
                <a:solidFill>
                  <a:prstClr val="black"/>
                </a:solidFill>
              </a:rPr>
              <a:t>Put in more than an honest day’s work, but don’t ever forget the needs of your family.  If they are unhappy, you will be too and your job performance will suffer </a:t>
            </a:r>
            <a:r>
              <a:rPr lang="en-US" sz="3800" b="1" kern="0" dirty="0" smtClean="0">
                <a:solidFill>
                  <a:prstClr val="black"/>
                </a:solidFill>
              </a:rPr>
              <a:t>accordingly.</a:t>
            </a:r>
            <a:endParaRPr lang="en-US" sz="38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1096543754"/>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71170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Final Thought</a:t>
            </a: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dirty="0">
                <a:solidFill>
                  <a:prstClr val="black"/>
                </a:solidFill>
              </a:rPr>
              <a:t>Keep in mind…everyone is subordinate to someone.</a:t>
            </a:r>
            <a:endParaRPr lang="en-US" sz="38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4116034704"/>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95300" y="1441450"/>
            <a:ext cx="8131175" cy="4711700"/>
          </a:xfrm>
          <a:prstGeom prst="rect">
            <a:avLst/>
          </a:prstGeom>
          <a:noFill/>
          <a:ln w="9525">
            <a:noFill/>
            <a:miter lim="800000"/>
            <a:headEnd/>
            <a:tailEnd/>
          </a:ln>
        </p:spPr>
        <p:txBody>
          <a:bodyPr/>
          <a:lstStyle/>
          <a:p>
            <a:pPr marL="285750" indent="-285750" algn="ctr">
              <a:lnSpc>
                <a:spcPct val="90000"/>
              </a:lnSpc>
              <a:spcBef>
                <a:spcPct val="20000"/>
              </a:spcBef>
              <a:buClr>
                <a:srgbClr val="0C2D83"/>
              </a:buClr>
              <a:buSzPct val="80000"/>
              <a:buFont typeface="Wingdings" pitchFamily="2" charset="2"/>
              <a:buNone/>
              <a:defRPr/>
            </a:pPr>
            <a:endParaRPr lang="en-US" sz="4000" b="1" kern="0" dirty="0" smtClean="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r>
              <a:rPr lang="en-US" sz="4000" b="1" kern="0" smtClean="0">
                <a:solidFill>
                  <a:prstClr val="black"/>
                </a:solidFill>
              </a:rPr>
              <a:t>Questions</a:t>
            </a:r>
            <a:r>
              <a:rPr lang="en-US" sz="4000" b="1" kern="0" dirty="0" smtClean="0">
                <a:solidFill>
                  <a:prstClr val="black"/>
                </a:solidFill>
              </a:rPr>
              <a:t>?</a:t>
            </a: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4000" b="1" kern="0" dirty="0">
              <a:solidFill>
                <a:prstClr val="black"/>
              </a:solidFill>
            </a:endParaRPr>
          </a:p>
          <a:p>
            <a:pPr marL="285750" indent="-285750" algn="ctr">
              <a:lnSpc>
                <a:spcPct val="90000"/>
              </a:lnSpc>
              <a:spcBef>
                <a:spcPct val="20000"/>
              </a:spcBef>
              <a:buClr>
                <a:srgbClr val="0C2D83"/>
              </a:buClr>
              <a:buSzPct val="80000"/>
              <a:buFont typeface="Wingdings" pitchFamily="2" charset="2"/>
              <a:buNone/>
              <a:defRPr/>
            </a:pPr>
            <a:endParaRPr lang="en-US" sz="2400" b="1" kern="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530954784"/>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381000" y="1652884"/>
            <a:ext cx="8667749" cy="3970318"/>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2800" dirty="0">
                <a:solidFill>
                  <a:prstClr val="black"/>
                </a:solidFill>
              </a:rPr>
              <a:t>Ten Rules of Good Followership</a:t>
            </a:r>
          </a:p>
          <a:p>
            <a:pPr>
              <a:defRPr/>
            </a:pPr>
            <a:r>
              <a:rPr lang="en-US" sz="2800" dirty="0">
                <a:solidFill>
                  <a:prstClr val="black"/>
                </a:solidFill>
              </a:rPr>
              <a:t>Author:  Col. Phillip S. </a:t>
            </a:r>
            <a:r>
              <a:rPr lang="en-US" sz="2800" dirty="0" err="1">
                <a:solidFill>
                  <a:prstClr val="black"/>
                </a:solidFill>
              </a:rPr>
              <a:t>Meilinger</a:t>
            </a:r>
            <a:endParaRPr lang="en-US" sz="2800" dirty="0">
              <a:solidFill>
                <a:prstClr val="black"/>
              </a:solidFill>
            </a:endParaRPr>
          </a:p>
          <a:p>
            <a:pPr>
              <a:defRPr/>
            </a:pPr>
            <a:endParaRPr lang="en-US" sz="2800" dirty="0">
              <a:solidFill>
                <a:prstClr val="black"/>
              </a:solidFill>
            </a:endParaRPr>
          </a:p>
          <a:p>
            <a:pPr>
              <a:defRPr/>
            </a:pPr>
            <a:r>
              <a:rPr lang="en-US" sz="2800" dirty="0">
                <a:solidFill>
                  <a:prstClr val="black"/>
                </a:solidFill>
              </a:rPr>
              <a:t>Lead Your Boss: The subtle Art of Managing Up</a:t>
            </a:r>
          </a:p>
          <a:p>
            <a:pPr>
              <a:defRPr/>
            </a:pPr>
            <a:r>
              <a:rPr lang="en-US" sz="2800" dirty="0">
                <a:solidFill>
                  <a:prstClr val="black"/>
                </a:solidFill>
              </a:rPr>
              <a:t>Author:  John </a:t>
            </a:r>
            <a:r>
              <a:rPr lang="en-US" sz="2800" dirty="0" err="1">
                <a:solidFill>
                  <a:prstClr val="black"/>
                </a:solidFill>
              </a:rPr>
              <a:t>Baldoni</a:t>
            </a:r>
            <a:endParaRPr lang="en-US" sz="2800" dirty="0">
              <a:solidFill>
                <a:prstClr val="black"/>
              </a:solidFill>
            </a:endParaRPr>
          </a:p>
          <a:p>
            <a:pPr>
              <a:defRPr/>
            </a:pPr>
            <a:endParaRPr lang="en-US" sz="2800" dirty="0">
              <a:solidFill>
                <a:prstClr val="black"/>
              </a:solidFill>
            </a:endParaRPr>
          </a:p>
          <a:p>
            <a:pPr>
              <a:defRPr/>
            </a:pPr>
            <a:r>
              <a:rPr lang="en-US" sz="2800" dirty="0">
                <a:solidFill>
                  <a:prstClr val="black"/>
                </a:solidFill>
              </a:rPr>
              <a:t>Leading Up: How to </a:t>
            </a:r>
            <a:r>
              <a:rPr lang="en-US" sz="2800" dirty="0" smtClean="0">
                <a:solidFill>
                  <a:prstClr val="black"/>
                </a:solidFill>
              </a:rPr>
              <a:t>Lead </a:t>
            </a:r>
            <a:r>
              <a:rPr lang="en-US" sz="2800" dirty="0">
                <a:solidFill>
                  <a:prstClr val="black"/>
                </a:solidFill>
              </a:rPr>
              <a:t>Your Boss So You Both Win</a:t>
            </a:r>
          </a:p>
          <a:p>
            <a:pPr>
              <a:defRPr/>
            </a:pPr>
            <a:r>
              <a:rPr lang="en-US" sz="2800" dirty="0">
                <a:solidFill>
                  <a:prstClr val="black"/>
                </a:solidFill>
              </a:rPr>
              <a:t>Author:  Michael </a:t>
            </a:r>
            <a:r>
              <a:rPr lang="en-US" sz="2800" dirty="0" err="1">
                <a:solidFill>
                  <a:prstClr val="black"/>
                </a:solidFill>
              </a:rPr>
              <a:t>Useem</a:t>
            </a:r>
            <a:endParaRPr lang="en-US" sz="2800" dirty="0">
              <a:solidFill>
                <a:prstClr val="black"/>
              </a:solidFill>
            </a:endParaRPr>
          </a:p>
          <a:p>
            <a:pPr>
              <a:defRPr/>
            </a:pPr>
            <a:endParaRPr lang="en-US" sz="2800" dirty="0">
              <a:solidFill>
                <a:prstClr val="black"/>
              </a:solidFill>
            </a:endParaRPr>
          </a:p>
        </p:txBody>
      </p:sp>
      <p:sp>
        <p:nvSpPr>
          <p:cNvPr id="5" name="TextBox 3"/>
          <p:cNvSpPr/>
          <p:nvPr/>
        </p:nvSpPr>
        <p:spPr>
          <a:xfrm>
            <a:off x="1295280" y="380880"/>
            <a:ext cx="6476760" cy="54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compatLnSpc="0">
            <a:spAutoFit/>
          </a:bodyPr>
          <a:lstStyle/>
          <a:p>
            <a:pPr lvl="0" algn="ctr" hangingPunct="0">
              <a:defRPr sz="1800"/>
            </a:pPr>
            <a:r>
              <a:rPr lang="en-US" sz="3000" b="1" dirty="0">
                <a:solidFill>
                  <a:srgbClr val="151C77"/>
                </a:solidFill>
                <a:latin typeface="Arial" pitchFamily="18"/>
                <a:ea typeface="Arial Unicode MS" pitchFamily="2"/>
                <a:cs typeface="Arial Unicode MS" pitchFamily="2"/>
              </a:rPr>
              <a:t>Davis-</a:t>
            </a:r>
            <a:r>
              <a:rPr lang="en-US" sz="3000" b="1" dirty="0" err="1">
                <a:solidFill>
                  <a:srgbClr val="151C77"/>
                </a:solidFill>
                <a:latin typeface="Arial" pitchFamily="18"/>
                <a:ea typeface="Arial Unicode MS" pitchFamily="2"/>
                <a:cs typeface="Arial Unicode MS" pitchFamily="2"/>
              </a:rPr>
              <a:t>Monthan</a:t>
            </a:r>
            <a:r>
              <a:rPr lang="en-US" sz="3000" b="1" dirty="0">
                <a:solidFill>
                  <a:srgbClr val="151C77"/>
                </a:solidFill>
                <a:latin typeface="Arial" pitchFamily="18"/>
                <a:ea typeface="Arial Unicode MS" pitchFamily="2"/>
                <a:cs typeface="Arial Unicode MS" pitchFamily="2"/>
              </a:rPr>
              <a:t> AFB, AZ</a:t>
            </a:r>
          </a:p>
        </p:txBody>
      </p:sp>
    </p:spTree>
    <p:extLst>
      <p:ext uri="{BB962C8B-B14F-4D97-AF65-F5344CB8AC3E}">
        <p14:creationId xmlns:p14="http://schemas.microsoft.com/office/powerpoint/2010/main" val="1271540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2_Default Design">
  <a:themeElements>
    <a:clrScheme name="2_Default Design 9">
      <a:dk1>
        <a:srgbClr val="969696"/>
      </a:dk1>
      <a:lt1>
        <a:srgbClr val="FFFFFF"/>
      </a:lt1>
      <a:dk2>
        <a:srgbClr val="000066"/>
      </a:dk2>
      <a:lt2>
        <a:srgbClr val="000066"/>
      </a:lt2>
      <a:accent1>
        <a:srgbClr val="B2B2B2"/>
      </a:accent1>
      <a:accent2>
        <a:srgbClr val="3333CC"/>
      </a:accent2>
      <a:accent3>
        <a:srgbClr val="AAAAB8"/>
      </a:accent3>
      <a:accent4>
        <a:srgbClr val="DADADA"/>
      </a:accent4>
      <a:accent5>
        <a:srgbClr val="D5D5D5"/>
      </a:accent5>
      <a:accent6>
        <a:srgbClr val="2D2DB9"/>
      </a:accent6>
      <a:hlink>
        <a:srgbClr val="CCCCFF"/>
      </a:hlink>
      <a:folHlink>
        <a:srgbClr val="B2B2B2"/>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ctr" anchorCtr="1"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1" i="1" u="none" strike="noStrike" cap="none" normalizeH="0" baseline="0" smtClean="0">
            <a:ln>
              <a:noFill/>
            </a:ln>
            <a:solidFill>
              <a:srgbClr val="0C2D83"/>
            </a:solidFill>
            <a:effectLst/>
            <a:latin typeface="Arial"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none" w="med" len="med"/>
        </a:ln>
        <a:effectLst/>
      </a:spPr>
      <a:bodyPr vert="horz" wrap="square" lIns="91440" tIns="45720" rIns="91440" bIns="45720" numCol="1" anchor="ctr" anchorCtr="1"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400" b="1" i="1" u="none" strike="noStrike" cap="none" normalizeH="0" baseline="0" smtClean="0">
            <a:ln>
              <a:noFill/>
            </a:ln>
            <a:solidFill>
              <a:srgbClr val="0C2D83"/>
            </a:solidFill>
            <a:effectLst/>
            <a:latin typeface="Arial" charset="0"/>
          </a:defRPr>
        </a:defPPr>
      </a:lstStyle>
    </a:lnDef>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Default Design 8">
        <a:dk1>
          <a:srgbClr val="969696"/>
        </a:dk1>
        <a:lt1>
          <a:srgbClr val="FFFFFF"/>
        </a:lt1>
        <a:dk2>
          <a:srgbClr val="000066"/>
        </a:dk2>
        <a:lt2>
          <a:srgbClr val="FFFF00"/>
        </a:lt2>
        <a:accent1>
          <a:srgbClr val="B2B2B2"/>
        </a:accent1>
        <a:accent2>
          <a:srgbClr val="3333CC"/>
        </a:accent2>
        <a:accent3>
          <a:srgbClr val="AAAAB8"/>
        </a:accent3>
        <a:accent4>
          <a:srgbClr val="DADADA"/>
        </a:accent4>
        <a:accent5>
          <a:srgbClr val="D5D5D5"/>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2_Default Design 9">
        <a:dk1>
          <a:srgbClr val="969696"/>
        </a:dk1>
        <a:lt1>
          <a:srgbClr val="FFFFFF"/>
        </a:lt1>
        <a:dk2>
          <a:srgbClr val="000066"/>
        </a:dk2>
        <a:lt2>
          <a:srgbClr val="000066"/>
        </a:lt2>
        <a:accent1>
          <a:srgbClr val="B2B2B2"/>
        </a:accent1>
        <a:accent2>
          <a:srgbClr val="3333CC"/>
        </a:accent2>
        <a:accent3>
          <a:srgbClr val="AAAAB8"/>
        </a:accent3>
        <a:accent4>
          <a:srgbClr val="DADADA"/>
        </a:accent4>
        <a:accent5>
          <a:srgbClr val="D5D5D5"/>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477</TotalTime>
  <Words>1133</Words>
  <Application>Microsoft Office PowerPoint</Application>
  <PresentationFormat>On-screen Show (4:3)</PresentationFormat>
  <Paragraphs>150</Paragraphs>
  <Slides>14</Slides>
  <Notes>14</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 Unicode MS</vt:lpstr>
      <vt:lpstr>Arial</vt:lpstr>
      <vt:lpstr>Calibri</vt:lpstr>
      <vt:lpstr>Tahoma</vt:lpstr>
      <vt:lpstr>Wingdings</vt:lpstr>
      <vt:lpstr>2_Default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PMX 14 Primary Themes</dc:title>
  <dc:creator>DEASON, JACQUELINE J GG-12 USAF ACC 12 AF/A2X</dc:creator>
  <cp:lastModifiedBy>KESZLER, BRADLEY D MSgt USAF ACC 12 AF (AFSOUTH)/A6X</cp:lastModifiedBy>
  <cp:revision>56</cp:revision>
  <cp:lastPrinted>2016-02-26T20:09:37Z</cp:lastPrinted>
  <dcterms:created xsi:type="dcterms:W3CDTF">2015-02-03T15:40:57Z</dcterms:created>
  <dcterms:modified xsi:type="dcterms:W3CDTF">2019-01-30T15:25:40Z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2014-02-14T00:00:00Z</vt:filetime>
  </property>
  <property fmtid="{D5CDD505-2E9C-101B-9397-08002B2CF9AE}" pid="3" name="LastSaved">
    <vt:filetime>2015-02-03T00:00:00Z</vt:filetime>
  </property>
</Properties>
</file>